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14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Lst>
  <p:sldSz cx="9151938" cy="5148263"/>
  <p:notesSz cx="9144000" cy="6858000"/>
  <p:embeddedFontLst>
    <p:embeddedFont>
      <p:font typeface="Caveat" panose="020B0604020202020204" charset="0"/>
      <p:regular r:id="rId147"/>
      <p:bold r:id="rId148"/>
    </p:embeddedFont>
    <p:embeddedFont>
      <p:font typeface="Lato" panose="020F0502020204030203" pitchFamily="34" charset="0"/>
      <p:regular r:id="rId149"/>
      <p:bold r:id="rId150"/>
      <p:italic r:id="rId151"/>
      <p:boldItalic r:id="rId152"/>
    </p:embeddedFont>
    <p:embeddedFont>
      <p:font typeface="Poppins" panose="00000500000000000000" pitchFamily="2" charset="0"/>
      <p:regular r:id="rId153"/>
      <p:bold r:id="rId154"/>
      <p:italic r:id="rId155"/>
      <p:boldItalic r:id="rId156"/>
    </p:embeddedFont>
    <p:embeddedFont>
      <p:font typeface="Proxima Nova" panose="020B0604020202020204" charset="0"/>
      <p:regular r:id="rId157"/>
      <p:bold r:id="rId158"/>
      <p:italic r:id="rId159"/>
      <p:boldItalic r:id="rId160"/>
    </p:embeddedFont>
    <p:embeddedFont>
      <p:font typeface="Source Sans Pro" panose="020B0503030403020204" pitchFamily="34" charset="0"/>
      <p:regular r:id="rId161"/>
      <p:bold r:id="rId162"/>
      <p:italic r:id="rId163"/>
      <p:boldItalic r:id="rId1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C25F09-0208-43EF-8E20-9871D4ADA03A}">
  <a:tblStyle styleId="{63C25F09-0208-43EF-8E20-9871D4ADA0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13.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font" Target="fonts/font3.fntdata"/><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font" Target="fonts/font14.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font" Target="fonts/font4.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font" Target="fonts/font15.fntdata"/><Relationship Id="rId16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font" Target="fonts/font5.fntdata"/><Relationship Id="rId156" Type="http://schemas.openxmlformats.org/officeDocument/2006/relationships/font" Target="fonts/font10.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notesMaster" Target="notesMasters/notesMaster1.xml"/><Relationship Id="rId16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11.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1.fntdata"/><Relationship Id="rId168"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17.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font" Target="fonts/font7.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font" Target="fonts/font2.fntdata"/><Relationship Id="rId164" Type="http://schemas.openxmlformats.org/officeDocument/2006/relationships/font" Target="fonts/font18.fntdata"/><Relationship Id="rId16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font" Target="fonts/font8.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presProps" Target="pres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font" Target="fonts/font9.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Donnell, Ryan" userId="S::ryan.c.odonnell@informa.com::310f2aa0-4015-4889-816e-7eb9dd63ea54" providerId="AD" clId="Web-{EEC79B6B-AE87-99AA-E91C-BEE14A71C0AB}"/>
    <pc:docChg chg="mod modMainMaster">
      <pc:chgData name="O'Donnell, Ryan" userId="S::ryan.c.odonnell@informa.com::310f2aa0-4015-4889-816e-7eb9dd63ea54" providerId="AD" clId="Web-{EEC79B6B-AE87-99AA-E91C-BEE14A71C0AB}" dt="2025-01-08T10:43:06.971" v="1" actId="33475"/>
      <pc:docMkLst>
        <pc:docMk/>
      </pc:docMkLst>
      <pc:sldMasterChg chg="addSp">
        <pc:chgData name="O'Donnell, Ryan" userId="S::ryan.c.odonnell@informa.com::310f2aa0-4015-4889-816e-7eb9dd63ea54" providerId="AD" clId="Web-{EEC79B6B-AE87-99AA-E91C-BEE14A71C0AB}" dt="2025-01-08T10:43:06.971" v="0" actId="33475"/>
        <pc:sldMasterMkLst>
          <pc:docMk/>
          <pc:sldMasterMk cId="0" sldId="2147483676"/>
        </pc:sldMasterMkLst>
        <pc:spChg chg="add">
          <ac:chgData name="O'Donnell, Ryan" userId="S::ryan.c.odonnell@informa.com::310f2aa0-4015-4889-816e-7eb9dd63ea54" providerId="AD" clId="Web-{EEC79B6B-AE87-99AA-E91C-BEE14A71C0AB}" dt="2025-01-08T10:43:06.971" v="0" actId="33475"/>
          <ac:spMkLst>
            <pc:docMk/>
            <pc:sldMasterMk cId="0" sldId="2147483676"/>
            <ac:spMk id="3" creationId="{E609A018-912F-F9DA-8E6F-BE90C26257E4}"/>
          </ac:spMkLst>
        </pc:spChg>
      </pc:sldMasterChg>
    </pc:docChg>
  </pc:docChgLst>
</pc:chgInfo>
</file>

<file path=ppt/notesMasters/_rels/notes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pic>
        <p:nvPicPr>
          <p:cNvPr id="5" name="Google Shape;5;n"/>
          <p:cNvPicPr preferRelativeResize="0"/>
          <p:nvPr/>
        </p:nvPicPr>
        <p:blipFill rotWithShape="1">
          <a:blip r:embed="rId2">
            <a:alphaModFix/>
          </a:blip>
          <a:srcRect/>
          <a:stretch/>
        </p:blipFill>
        <p:spPr>
          <a:xfrm>
            <a:off x="6485467" y="155257"/>
            <a:ext cx="1744133" cy="573406"/>
          </a:xfrm>
          <a:prstGeom prst="rect">
            <a:avLst/>
          </a:prstGeom>
          <a:noFill/>
          <a:ln>
            <a:noFill/>
          </a:ln>
        </p:spPr>
      </p:pic>
      <p:sp>
        <p:nvSpPr>
          <p:cNvPr id="6" name="Google Shape;6;n"/>
          <p:cNvSpPr txBox="1"/>
          <p:nvPr/>
        </p:nvSpPr>
        <p:spPr>
          <a:xfrm>
            <a:off x="914400" y="134183"/>
            <a:ext cx="4614333"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b="1" i="0" u="none" strike="noStrike" cap="none">
                <a:solidFill>
                  <a:srgbClr val="7F7F7F"/>
                </a:solidFill>
                <a:latin typeface="Calibri"/>
                <a:ea typeface="Calibri"/>
                <a:cs typeface="Calibri"/>
                <a:sym typeface="Calibri"/>
              </a:rPr>
              <a:t>BUILDING NATIONS</a:t>
            </a:r>
            <a:endParaRPr/>
          </a:p>
        </p:txBody>
      </p:sp>
      <p:sp>
        <p:nvSpPr>
          <p:cNvPr id="7" name="Google Shape;7;n"/>
          <p:cNvSpPr txBox="1"/>
          <p:nvPr/>
        </p:nvSpPr>
        <p:spPr>
          <a:xfrm>
            <a:off x="914399" y="6070718"/>
            <a:ext cx="7315201" cy="49244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a:solidFill>
                  <a:srgbClr val="002060"/>
                </a:solidFill>
                <a:latin typeface="Calibri"/>
                <a:ea typeface="Calibri"/>
                <a:cs typeface="Calibri"/>
                <a:sym typeface="Calibri"/>
              </a:rPr>
              <a:t>www.dipmf.com</a:t>
            </a:r>
            <a:endParaRPr/>
          </a:p>
        </p:txBody>
      </p:sp>
      <p:sp>
        <p:nvSpPr>
          <p:cNvPr id="8" name="Google Shape;8;n"/>
          <p:cNvSpPr txBox="1"/>
          <p:nvPr/>
        </p:nvSpPr>
        <p:spPr>
          <a:xfrm>
            <a:off x="8229600" y="6446582"/>
            <a:ext cx="591987" cy="220560"/>
          </a:xfrm>
          <a:prstGeom prst="rect">
            <a:avLst/>
          </a:prstGeom>
          <a:noFill/>
          <a:ln>
            <a:noFill/>
          </a:ln>
        </p:spPr>
        <p:txBody>
          <a:bodyPr spcFirstLastPara="1" wrap="square" lIns="96775" tIns="48375" rIns="96775" bIns="48375" anchor="ctr" anchorCtr="0">
            <a:noAutofit/>
          </a:bodyPr>
          <a:lstStyle/>
          <a:p>
            <a:pPr marL="0" marR="0" lvl="0" indent="0" algn="r" rtl="0">
              <a:spcBef>
                <a:spcPts val="0"/>
              </a:spcBef>
              <a:spcAft>
                <a:spcPts val="0"/>
              </a:spcAft>
              <a:buNone/>
            </a:pPr>
            <a:r>
              <a:rPr lang="en-US" sz="1200" b="0" u="none">
                <a:solidFill>
                  <a:srgbClr val="000000"/>
                </a:solidFill>
                <a:latin typeface="Calibri"/>
                <a:ea typeface="Calibri"/>
                <a:cs typeface="Calibri"/>
                <a:sym typeface="Calibri"/>
              </a:rPr>
              <a:t> </a:t>
            </a:r>
            <a:fld id="{00000000-1234-1234-1234-123412341234}" type="slidenum">
              <a:rPr lang="en-US" sz="1200" b="0" u="none">
                <a:solidFill>
                  <a:srgbClr val="000000"/>
                </a:solidFill>
                <a:latin typeface="Calibri"/>
                <a:ea typeface="Calibri"/>
                <a:cs typeface="Calibri"/>
                <a:sym typeface="Calibri"/>
              </a:rPr>
              <a:t>‹#›</a:t>
            </a:fld>
            <a:endParaRPr sz="1200" b="0" u="none">
              <a:solidFill>
                <a:srgbClr val="000000"/>
              </a:solidFill>
              <a:latin typeface="Calibri"/>
              <a:ea typeface="Calibri"/>
              <a:cs typeface="Calibri"/>
              <a:sym typeface="Calibri"/>
            </a:endParaRPr>
          </a:p>
        </p:txBody>
      </p:sp>
      <p:sp>
        <p:nvSpPr>
          <p:cNvPr id="9" name="Google Shape;9;n"/>
          <p:cNvSpPr txBox="1"/>
          <p:nvPr/>
        </p:nvSpPr>
        <p:spPr>
          <a:xfrm>
            <a:off x="914400" y="6446582"/>
            <a:ext cx="7315200" cy="215880"/>
          </a:xfrm>
          <a:prstGeom prst="rect">
            <a:avLst/>
          </a:prstGeom>
          <a:noFill/>
          <a:ln>
            <a:noFill/>
          </a:ln>
        </p:spPr>
        <p:txBody>
          <a:bodyPr spcFirstLastPara="1" wrap="square" lIns="96775" tIns="48375" rIns="96775" bIns="48375" anchor="ctr" anchorCtr="0">
            <a:noAutofit/>
          </a:bodyPr>
          <a:lstStyle/>
          <a:p>
            <a:pPr marL="0" marR="0" lvl="0" indent="0" algn="l" rtl="0">
              <a:lnSpc>
                <a:spcPct val="100000"/>
              </a:lnSpc>
              <a:spcBef>
                <a:spcPts val="0"/>
              </a:spcBef>
              <a:spcAft>
                <a:spcPts val="0"/>
              </a:spcAft>
              <a:buClr>
                <a:schemeClr val="dk1"/>
              </a:buClr>
              <a:buSzPts val="1000"/>
              <a:buFont typeface="Calibri"/>
              <a:buNone/>
            </a:pPr>
            <a:r>
              <a:rPr lang="en-US" sz="1000" b="0" u="none">
                <a:solidFill>
                  <a:schemeClr val="dk1"/>
                </a:solidFill>
                <a:latin typeface="Calibri"/>
                <a:ea typeface="Calibri"/>
                <a:cs typeface="Calibri"/>
                <a:sym typeface="Calibri"/>
              </a:rPr>
              <a:t>Project Portfolio Management - </a:t>
            </a:r>
            <a:r>
              <a:rPr lang="en-US" sz="1000" b="0" u="none">
                <a:solidFill>
                  <a:srgbClr val="000000"/>
                </a:solidFill>
                <a:latin typeface="Calibri"/>
                <a:ea typeface="Calibri"/>
                <a:cs typeface="Calibri"/>
                <a:sym typeface="Calibri"/>
              </a:rPr>
              <a:t>Module 4 – Control (Prioritize, Balance)</a:t>
            </a: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1f5c360b52_0_27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f5c360b52_0_27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31f5c360b52_0_86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31f5c360b52_0_86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31f5c360b52_0_87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31f5c360b52_0_87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31f5c360b52_0_87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31f5c360b52_0_87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1f5c360b52_0_88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31f5c360b52_0_88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31f5c360b52_0_89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5" name="Google Shape;925;g31f5c360b52_0_893: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1bafca8d8c_0_17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g31bafca8d8c_0_173: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32017d3ad6a_0_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32017d3ad6a_0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320a03a65bd_3_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320a03a65bd_3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11150" algn="l" rtl="0">
              <a:lnSpc>
                <a:spcPct val="90000"/>
              </a:lnSpc>
              <a:spcBef>
                <a:spcPts val="751"/>
              </a:spcBef>
              <a:spcAft>
                <a:spcPts val="0"/>
              </a:spcAft>
              <a:buClr>
                <a:schemeClr val="dk1"/>
              </a:buClr>
              <a:buSzPts val="1300"/>
              <a:buChar char="●"/>
            </a:pPr>
            <a:r>
              <a:rPr lang="en-US" sz="1300"/>
              <a:t>Do you trust machines to make decisions?</a:t>
            </a:r>
            <a:endParaRPr sz="1300"/>
          </a:p>
          <a:p>
            <a:pPr marL="457200" lvl="0" indent="-311150" algn="l" rtl="0">
              <a:lnSpc>
                <a:spcPct val="90000"/>
              </a:lnSpc>
              <a:spcBef>
                <a:spcPts val="0"/>
              </a:spcBef>
              <a:spcAft>
                <a:spcPts val="0"/>
              </a:spcAft>
              <a:buClr>
                <a:schemeClr val="dk1"/>
              </a:buClr>
              <a:buSzPts val="1300"/>
              <a:buChar char="●"/>
            </a:pPr>
            <a:r>
              <a:rPr lang="en-US" sz="1300"/>
              <a:t>Do you trust that AI systems won’t harm you?</a:t>
            </a:r>
            <a:endParaRPr sz="1300"/>
          </a:p>
          <a:p>
            <a:pPr marL="457200" lvl="0" indent="-311150" algn="l" rtl="0">
              <a:lnSpc>
                <a:spcPct val="90000"/>
              </a:lnSpc>
              <a:spcBef>
                <a:spcPts val="0"/>
              </a:spcBef>
              <a:spcAft>
                <a:spcPts val="0"/>
              </a:spcAft>
              <a:buClr>
                <a:schemeClr val="dk1"/>
              </a:buClr>
              <a:buSzPts val="1300"/>
              <a:buChar char="●"/>
            </a:pPr>
            <a:r>
              <a:rPr lang="en-US" sz="1300"/>
              <a:t>Do you trust the data that goes into training AI systems?</a:t>
            </a:r>
            <a:endParaRPr sz="1300"/>
          </a:p>
          <a:p>
            <a:pPr marL="457200" lvl="0" indent="-311150" algn="l" rtl="0">
              <a:lnSpc>
                <a:spcPct val="90000"/>
              </a:lnSpc>
              <a:spcBef>
                <a:spcPts val="0"/>
              </a:spcBef>
              <a:spcAft>
                <a:spcPts val="0"/>
              </a:spcAft>
              <a:buClr>
                <a:schemeClr val="dk1"/>
              </a:buClr>
              <a:buSzPts val="1300"/>
              <a:buChar char="●"/>
            </a:pPr>
            <a:r>
              <a:rPr lang="en-US" sz="1300"/>
              <a:t>Do you trust autonomous systems that operate with little human control?</a:t>
            </a:r>
            <a:endParaRPr sz="1300"/>
          </a:p>
          <a:p>
            <a:pPr marL="457200" lvl="0" indent="-311150" algn="l" rtl="0">
              <a:lnSpc>
                <a:spcPct val="90000"/>
              </a:lnSpc>
              <a:spcBef>
                <a:spcPts val="0"/>
              </a:spcBef>
              <a:spcAft>
                <a:spcPts val="0"/>
              </a:spcAft>
              <a:buClr>
                <a:schemeClr val="dk1"/>
              </a:buClr>
              <a:buSzPts val="1300"/>
              <a:buChar char="●"/>
            </a:pPr>
            <a:r>
              <a:rPr lang="en-US" sz="1300"/>
              <a:t>Do you trust organizations that collect and use your data?</a:t>
            </a:r>
            <a:endParaRPr sz="1300"/>
          </a:p>
          <a:p>
            <a:pPr marL="457200" lvl="0" indent="-311150" algn="l" rtl="0">
              <a:lnSpc>
                <a:spcPct val="90000"/>
              </a:lnSpc>
              <a:spcBef>
                <a:spcPts val="0"/>
              </a:spcBef>
              <a:spcAft>
                <a:spcPts val="0"/>
              </a:spcAft>
              <a:buClr>
                <a:schemeClr val="dk1"/>
              </a:buClr>
              <a:buSzPts val="1300"/>
              <a:buChar char="●"/>
            </a:pPr>
            <a:r>
              <a:rPr lang="en-US" sz="1300"/>
              <a:t>Are you confident in the security and safety of AI systems?</a:t>
            </a:r>
            <a:endParaRPr sz="1300"/>
          </a:p>
          <a:p>
            <a:pPr marL="457200" lvl="0" indent="-311150" algn="l" rtl="0">
              <a:lnSpc>
                <a:spcPct val="90000"/>
              </a:lnSpc>
              <a:spcBef>
                <a:spcPts val="0"/>
              </a:spcBef>
              <a:spcAft>
                <a:spcPts val="0"/>
              </a:spcAft>
              <a:buClr>
                <a:schemeClr val="dk1"/>
              </a:buClr>
              <a:buSzPts val="1300"/>
              <a:buChar char="●"/>
            </a:pPr>
            <a:r>
              <a:rPr lang="en-US" sz="1300"/>
              <a:t>Do you trust how AI systems are applied to you and your life?</a:t>
            </a:r>
            <a:endParaRPr sz="1300"/>
          </a:p>
          <a:p>
            <a:pPr marL="457200" lvl="0" indent="-311150" algn="l" rtl="0">
              <a:lnSpc>
                <a:spcPct val="90000"/>
              </a:lnSpc>
              <a:spcBef>
                <a:spcPts val="0"/>
              </a:spcBef>
              <a:spcAft>
                <a:spcPts val="0"/>
              </a:spcAft>
              <a:buClr>
                <a:schemeClr val="dk1"/>
              </a:buClr>
              <a:buSzPts val="1300"/>
              <a:buChar char="●"/>
            </a:pPr>
            <a:r>
              <a:rPr lang="en-US" sz="1300"/>
              <a:t>Do you trust AI systems that will augment, or replace, your work?</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32017d3ad6a_0_19: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32017d3ad6a_0_19: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32017d3ad6a_0_6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32017d3ad6a_0_6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1f5c360b52_0_28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1f5c360b52_0_28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320a03a65bd_7_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320a03a65bd_7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320a03a65bd_3_1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320a03a65bd_3_1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320a03a65bd_3_2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320a03a65bd_3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20a03a65bd_7_2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20a03a65bd_7_2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320a03a65bd_7_32: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320a03a65bd_7_3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20a03a65bd_7_4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320a03a65bd_7_4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320a03a65bd_7_49: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320a03a65bd_7_49: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20a03a65bd_7_5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20a03a65bd_7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20a03a65bd_7_6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20a03a65bd_7_6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20a03a65bd_7_7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320a03a65bd_7_7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1f5c360b52_0_29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1f5c360b52_0_29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320a03a65bd_7_8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320a03a65bd_7_8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20a03a65bd_7_9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320a03a65bd_7_9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20a03a65bd_7_9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20a03a65bd_7_9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320a03a65bd_7_10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320a03a65bd_7_10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320a03a65bd_7_11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320a03a65bd_7_11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320a03a65bd_7_12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320a03a65bd_7_12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20a03a65bd_7_12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320a03a65bd_7_12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17500" algn="l" rtl="0">
              <a:lnSpc>
                <a:spcPct val="90000"/>
              </a:lnSpc>
              <a:spcBef>
                <a:spcPts val="751"/>
              </a:spcBef>
              <a:spcAft>
                <a:spcPts val="0"/>
              </a:spcAft>
              <a:buClr>
                <a:schemeClr val="dk1"/>
              </a:buClr>
              <a:buSzPts val="1400"/>
              <a:buChar char="●"/>
            </a:pPr>
            <a:r>
              <a:rPr lang="en-US" sz="1400"/>
              <a:t>Question to ask at end of slide: What can we put in place to ensure that our systems will be continue to operate within the bounds of ethical and responsible AI practices and expectations?</a:t>
            </a:r>
            <a:endParaRPr sz="1400"/>
          </a:p>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320a03a65bd_7_13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320a03a65bd_7_13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30200" algn="l" rtl="0">
              <a:lnSpc>
                <a:spcPct val="90000"/>
              </a:lnSpc>
              <a:spcBef>
                <a:spcPts val="751"/>
              </a:spcBef>
              <a:spcAft>
                <a:spcPts val="0"/>
              </a:spcAft>
              <a:buClr>
                <a:schemeClr val="dk1"/>
              </a:buClr>
              <a:buSzPts val="1600"/>
              <a:buChar char="●"/>
            </a:pPr>
            <a:r>
              <a:rPr lang="en-US" sz="1600" b="1"/>
              <a:t>Auditability</a:t>
            </a:r>
            <a:endParaRPr sz="1600" b="1"/>
          </a:p>
          <a:p>
            <a:pPr marL="914400" lvl="1" indent="-317500" algn="l" rtl="0">
              <a:lnSpc>
                <a:spcPct val="90000"/>
              </a:lnSpc>
              <a:spcBef>
                <a:spcPts val="0"/>
              </a:spcBef>
              <a:spcAft>
                <a:spcPts val="0"/>
              </a:spcAft>
              <a:buClr>
                <a:schemeClr val="dk1"/>
              </a:buClr>
              <a:buSzPts val="1400"/>
              <a:buChar char="○"/>
            </a:pPr>
            <a:r>
              <a:rPr lang="en-US" sz="1400"/>
              <a:t>AI systems should keep a comprehensive record of data provenance, procurement, preprocessing, lineage, storage and security</a:t>
            </a:r>
            <a:endParaRPr sz="1400"/>
          </a:p>
          <a:p>
            <a:pPr marL="457200" lvl="0" indent="-330200" algn="l" rtl="0">
              <a:lnSpc>
                <a:spcPct val="90000"/>
              </a:lnSpc>
              <a:spcBef>
                <a:spcPts val="0"/>
              </a:spcBef>
              <a:spcAft>
                <a:spcPts val="0"/>
              </a:spcAft>
              <a:buClr>
                <a:schemeClr val="dk1"/>
              </a:buClr>
              <a:buSzPts val="1600"/>
              <a:buChar char="●"/>
            </a:pPr>
            <a:r>
              <a:rPr lang="en-US" sz="1600" b="1"/>
              <a:t>Traceability</a:t>
            </a:r>
            <a:endParaRPr sz="1600" b="1"/>
          </a:p>
          <a:p>
            <a:pPr marL="914400" lvl="1" indent="-317500" algn="l" rtl="0">
              <a:lnSpc>
                <a:spcPct val="90000"/>
              </a:lnSpc>
              <a:spcBef>
                <a:spcPts val="0"/>
              </a:spcBef>
              <a:spcAft>
                <a:spcPts val="0"/>
              </a:spcAft>
              <a:buClr>
                <a:schemeClr val="dk1"/>
              </a:buClr>
              <a:buSzPts val="1400"/>
              <a:buChar char="○"/>
            </a:pPr>
            <a:r>
              <a:rPr lang="en-US" sz="1400"/>
              <a:t>AI systems should implement an audit trail to document the full process from data collection and model training to AI-augmented decisions as well as mechanisms to capture input data streams.</a:t>
            </a:r>
            <a:endParaRPr sz="1400"/>
          </a:p>
          <a:p>
            <a:pPr marL="914400" lvl="1" indent="-317500" algn="l" rtl="0">
              <a:lnSpc>
                <a:spcPct val="90000"/>
              </a:lnSpc>
              <a:spcBef>
                <a:spcPts val="0"/>
              </a:spcBef>
              <a:spcAft>
                <a:spcPts val="0"/>
              </a:spcAft>
              <a:buClr>
                <a:schemeClr val="dk1"/>
              </a:buClr>
              <a:buSzPts val="1400"/>
              <a:buChar char="○"/>
            </a:pPr>
            <a:r>
              <a:rPr lang="en-US" sz="1400"/>
              <a:t>Data relevant to traceability should be stored appropriately to avoid degradation or alteration, and retained for durations relevant to the industry</a:t>
            </a:r>
            <a:endParaRPr sz="1400"/>
          </a:p>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320a03a65bd_7_14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320a03a65bd_7_14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320a03a65bd_7_15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320a03a65bd_7_15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1bafca8d8c_0_9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1bafca8d8c_0_9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320a03a65bd_7_159: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320a03a65bd_7_159: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lnSpc>
                <a:spcPct val="90000"/>
              </a:lnSpc>
              <a:spcBef>
                <a:spcPts val="751"/>
              </a:spcBef>
              <a:spcAft>
                <a:spcPts val="0"/>
              </a:spcAft>
              <a:buClr>
                <a:schemeClr val="dk1"/>
              </a:buClr>
              <a:buSzPts val="1100"/>
              <a:buFont typeface="Arial"/>
              <a:buNone/>
            </a:pPr>
            <a:r>
              <a:rPr lang="en-US" sz="1400" b="1"/>
              <a:t>AI System testing requirements</a:t>
            </a:r>
            <a:endParaRPr sz="1400" b="1"/>
          </a:p>
          <a:p>
            <a:pPr marL="457200" lvl="0" indent="-317500" algn="l" rtl="0">
              <a:lnSpc>
                <a:spcPct val="90000"/>
              </a:lnSpc>
              <a:spcBef>
                <a:spcPts val="751"/>
              </a:spcBef>
              <a:spcAft>
                <a:spcPts val="0"/>
              </a:spcAft>
              <a:buClr>
                <a:schemeClr val="dk1"/>
              </a:buClr>
              <a:buSzPts val="1400"/>
              <a:buChar char="●"/>
            </a:pPr>
            <a:r>
              <a:rPr lang="en-US" sz="1400"/>
              <a:t>Establish organizational standards and processes to ensure that the system is functioning at acceptable levels before being used in production.</a:t>
            </a:r>
            <a:endParaRPr sz="1400"/>
          </a:p>
          <a:p>
            <a:pPr marL="457200" lvl="0" indent="-317500" algn="l" rtl="0">
              <a:lnSpc>
                <a:spcPct val="90000"/>
              </a:lnSpc>
              <a:spcBef>
                <a:spcPts val="0"/>
              </a:spcBef>
              <a:spcAft>
                <a:spcPts val="0"/>
              </a:spcAft>
              <a:buClr>
                <a:schemeClr val="dk1"/>
              </a:buClr>
              <a:buSzPts val="1400"/>
              <a:buChar char="●"/>
            </a:pPr>
            <a:r>
              <a:rPr lang="en-US" sz="1400"/>
              <a:t>Conduct repeatability assessments for deployments in live environments to ensure that deployments are repeatable</a:t>
            </a:r>
            <a:endParaRPr sz="1400"/>
          </a:p>
          <a:p>
            <a:pPr marL="0" lvl="0" indent="0" algn="l" rtl="0">
              <a:lnSpc>
                <a:spcPct val="90000"/>
              </a:lnSpc>
              <a:spcBef>
                <a:spcPts val="751"/>
              </a:spcBef>
              <a:spcAft>
                <a:spcPts val="0"/>
              </a:spcAft>
              <a:buClr>
                <a:schemeClr val="dk1"/>
              </a:buClr>
              <a:buSzPts val="1100"/>
              <a:buFont typeface="Arial"/>
              <a:buNone/>
            </a:pPr>
            <a:r>
              <a:rPr lang="en-US" sz="1400" b="1"/>
              <a:t>Data testing requirements</a:t>
            </a:r>
            <a:endParaRPr sz="1400" b="1"/>
          </a:p>
          <a:p>
            <a:pPr marL="457200" lvl="0" indent="-317500" algn="l" rtl="0">
              <a:lnSpc>
                <a:spcPct val="90000"/>
              </a:lnSpc>
              <a:spcBef>
                <a:spcPts val="751"/>
              </a:spcBef>
              <a:spcAft>
                <a:spcPts val="0"/>
              </a:spcAft>
              <a:buClr>
                <a:schemeClr val="dk1"/>
              </a:buClr>
              <a:buSzPts val="1400"/>
              <a:buChar char="●"/>
            </a:pPr>
            <a:r>
              <a:rPr lang="en-US" sz="1400"/>
              <a:t>Verify that the data is at required levels of quality, properly stored and safeguarded, at necessary levels of relevance, in compliance with laws and regulations, and mitigated for any bias concerns</a:t>
            </a:r>
            <a:endParaRPr sz="1400"/>
          </a:p>
          <a:p>
            <a:pPr marL="0" lvl="0" indent="0" algn="l" rtl="0">
              <a:lnSpc>
                <a:spcPct val="90000"/>
              </a:lnSpc>
              <a:spcBef>
                <a:spcPts val="751"/>
              </a:spcBef>
              <a:spcAft>
                <a:spcPts val="0"/>
              </a:spcAft>
              <a:buClr>
                <a:schemeClr val="dk1"/>
              </a:buClr>
              <a:buSzPts val="1100"/>
              <a:buFont typeface="Arial"/>
              <a:buNone/>
            </a:pPr>
            <a:r>
              <a:rPr lang="en-US" sz="1400" b="1"/>
              <a:t>Ongoing System monitoring</a:t>
            </a:r>
            <a:endParaRPr sz="1400" b="1"/>
          </a:p>
          <a:p>
            <a:pPr marL="457200" lvl="0" indent="-317500" algn="l" rtl="0">
              <a:lnSpc>
                <a:spcPct val="90000"/>
              </a:lnSpc>
              <a:spcBef>
                <a:spcPts val="751"/>
              </a:spcBef>
              <a:spcAft>
                <a:spcPts val="0"/>
              </a:spcAft>
              <a:buClr>
                <a:schemeClr val="dk1"/>
              </a:buClr>
              <a:buSzPts val="1400"/>
              <a:buChar char="●"/>
            </a:pPr>
            <a:r>
              <a:rPr lang="en-US" sz="1400"/>
              <a:t>Monitor the outcomes of AI systems to safeguard against unintentional outcomes and to verify compliance with laws and regulations on a regular basis.</a:t>
            </a:r>
            <a:endParaRPr sz="1400"/>
          </a:p>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320a03a65bd_7_18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320a03a65bd_7_18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lnSpc>
                <a:spcPct val="90000"/>
              </a:lnSpc>
              <a:spcBef>
                <a:spcPts val="751"/>
              </a:spcBef>
              <a:spcAft>
                <a:spcPts val="0"/>
              </a:spcAft>
              <a:buClr>
                <a:schemeClr val="dk1"/>
              </a:buClr>
              <a:buSzPts val="1100"/>
              <a:buFont typeface="Arial"/>
              <a:buNone/>
            </a:pPr>
            <a:r>
              <a:rPr lang="en-US" sz="1400" b="1"/>
              <a:t>Explainable AI: </a:t>
            </a:r>
            <a:endParaRPr sz="1400" b="1"/>
          </a:p>
          <a:p>
            <a:pPr marL="457200" lvl="0" indent="-317500" algn="l" rtl="0">
              <a:lnSpc>
                <a:spcPct val="90000"/>
              </a:lnSpc>
              <a:spcBef>
                <a:spcPts val="751"/>
              </a:spcBef>
              <a:spcAft>
                <a:spcPts val="0"/>
              </a:spcAft>
              <a:buClr>
                <a:schemeClr val="dk1"/>
              </a:buClr>
              <a:buSzPts val="1400"/>
              <a:buChar char="●"/>
            </a:pPr>
            <a:r>
              <a:rPr lang="en-US" sz="1400"/>
              <a:t>Can the model tell you how it arrived at a particular prediction / conclusion?</a:t>
            </a:r>
            <a:endParaRPr sz="1400"/>
          </a:p>
          <a:p>
            <a:pPr marL="457200" lvl="0" indent="-317500" algn="l" rtl="0">
              <a:lnSpc>
                <a:spcPct val="90000"/>
              </a:lnSpc>
              <a:spcBef>
                <a:spcPts val="0"/>
              </a:spcBef>
              <a:spcAft>
                <a:spcPts val="0"/>
              </a:spcAft>
              <a:buClr>
                <a:schemeClr val="dk1"/>
              </a:buClr>
              <a:buSzPts val="1400"/>
              <a:buChar char="●"/>
            </a:pPr>
            <a:r>
              <a:rPr lang="en-US" sz="1400"/>
              <a:t>“An explainable model is a … method/technique to be able to peer into the black-box and understand how the model works”</a:t>
            </a:r>
            <a:endParaRPr sz="1400"/>
          </a:p>
          <a:p>
            <a:pPr marL="0" lvl="0" indent="0" algn="l" rtl="0">
              <a:lnSpc>
                <a:spcPct val="90000"/>
              </a:lnSpc>
              <a:spcBef>
                <a:spcPts val="751"/>
              </a:spcBef>
              <a:spcAft>
                <a:spcPts val="0"/>
              </a:spcAft>
              <a:buClr>
                <a:schemeClr val="dk1"/>
              </a:buClr>
              <a:buSzPts val="1100"/>
              <a:buFont typeface="Arial"/>
              <a:buNone/>
            </a:pPr>
            <a:r>
              <a:rPr lang="en-US" sz="1400" b="1"/>
              <a:t>Interpretable AI: </a:t>
            </a:r>
            <a:endParaRPr sz="1400" b="1"/>
          </a:p>
          <a:p>
            <a:pPr marL="457200" lvl="0" indent="-317500" algn="l" rtl="0">
              <a:lnSpc>
                <a:spcPct val="90000"/>
              </a:lnSpc>
              <a:spcBef>
                <a:spcPts val="751"/>
              </a:spcBef>
              <a:spcAft>
                <a:spcPts val="0"/>
              </a:spcAft>
              <a:buClr>
                <a:schemeClr val="dk1"/>
              </a:buClr>
              <a:buSzPts val="1400"/>
              <a:buChar char="●"/>
            </a:pPr>
            <a:r>
              <a:rPr lang="en-US" sz="1400"/>
              <a:t>If not, can you provide ways to understand the components of the decision-making or the key factors contributing to a result?</a:t>
            </a:r>
            <a:endParaRPr sz="1400"/>
          </a:p>
          <a:p>
            <a:pPr marL="457200" lvl="0" indent="-317500" algn="l" rtl="0">
              <a:lnSpc>
                <a:spcPct val="90000"/>
              </a:lnSpc>
              <a:spcBef>
                <a:spcPts val="0"/>
              </a:spcBef>
              <a:spcAft>
                <a:spcPts val="0"/>
              </a:spcAft>
              <a:buClr>
                <a:schemeClr val="dk1"/>
              </a:buClr>
              <a:buSzPts val="1400"/>
              <a:buChar char="●"/>
            </a:pPr>
            <a:r>
              <a:rPr lang="en-US" sz="1400"/>
              <a:t>“Interpretability is the degree to which a human can understand the cause of a decision” or “The degree to which a human can consistently predict the model’s result”</a:t>
            </a:r>
            <a:endParaRPr sz="1400"/>
          </a:p>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320a03a65bd_7_16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320a03a65bd_7_16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23850" algn="l" rtl="0">
              <a:lnSpc>
                <a:spcPct val="90000"/>
              </a:lnSpc>
              <a:spcBef>
                <a:spcPts val="751"/>
              </a:spcBef>
              <a:spcAft>
                <a:spcPts val="0"/>
              </a:spcAft>
              <a:buClr>
                <a:schemeClr val="dk1"/>
              </a:buClr>
              <a:buSzPts val="1500"/>
              <a:buChar char="●"/>
            </a:pPr>
            <a:r>
              <a:rPr lang="en-US" sz="1500"/>
              <a:t>Getting verifiable explanations of how machine learning systems make decisions and let humans be in the loop is key.</a:t>
            </a:r>
            <a:endParaRPr sz="1500"/>
          </a:p>
          <a:p>
            <a:pPr marL="457200" lvl="0" indent="-323850" algn="l" rtl="0">
              <a:lnSpc>
                <a:spcPct val="90000"/>
              </a:lnSpc>
              <a:spcBef>
                <a:spcPts val="0"/>
              </a:spcBef>
              <a:spcAft>
                <a:spcPts val="0"/>
              </a:spcAft>
              <a:buClr>
                <a:schemeClr val="dk1"/>
              </a:buClr>
              <a:buSzPts val="1500"/>
              <a:buChar char="●"/>
            </a:pPr>
            <a:r>
              <a:rPr lang="en-US" sz="1500"/>
              <a:t>Not all ML approaches are inherently explainable, in particular deep learning</a:t>
            </a:r>
            <a:endParaRPr sz="8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20a03a65bd_7_17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20a03a65bd_7_17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20a03a65bd_7_192: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20a03a65bd_7_19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320a03a65bd_7_202: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320a03a65bd_7_20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23850" algn="l" rtl="0">
              <a:lnSpc>
                <a:spcPct val="90000"/>
              </a:lnSpc>
              <a:spcBef>
                <a:spcPts val="751"/>
              </a:spcBef>
              <a:spcAft>
                <a:spcPts val="0"/>
              </a:spcAft>
              <a:buClr>
                <a:schemeClr val="dk1"/>
              </a:buClr>
              <a:buSzPts val="1500"/>
              <a:buChar char="●"/>
            </a:pPr>
            <a:r>
              <a:rPr lang="en-US" sz="1500"/>
              <a:t>Cybersecurity challenges require human observation for unusual patterns that systems can be blinded to detect</a:t>
            </a:r>
            <a:endParaRPr sz="1500"/>
          </a:p>
          <a:p>
            <a:pPr marL="457200" lvl="0" indent="-323850" algn="l" rtl="0">
              <a:lnSpc>
                <a:spcPct val="90000"/>
              </a:lnSpc>
              <a:spcBef>
                <a:spcPts val="0"/>
              </a:spcBef>
              <a:spcAft>
                <a:spcPts val="0"/>
              </a:spcAft>
              <a:buClr>
                <a:schemeClr val="dk1"/>
              </a:buClr>
              <a:buSzPts val="1500"/>
              <a:buChar char="●"/>
            </a:pPr>
            <a:r>
              <a:rPr lang="en-US" sz="1500"/>
              <a:t>Physical security will continue to be challenged from all fronts only humans can prevent further decay</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320a03a65bd_7_21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320a03a65bd_7_21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20a03a65bd_7_21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320a03a65bd_7_21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320a03a65bd_7_24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8" name="Google Shape;1188;g320a03a65bd_7_244: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321a1b37cb7_0_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321a1b37cb7_0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887441f43_1_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887441f43_1_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3" name="Google Shape;1203;p37: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Do you have any questions related to any of the topics covered in this workshop?</a:t>
            </a:r>
            <a:endParaRPr/>
          </a:p>
          <a:p>
            <a:pPr marL="0" lvl="0" indent="0" algn="l" rtl="0">
              <a:spcBef>
                <a:spcPts val="0"/>
              </a:spcBef>
              <a:spcAft>
                <a:spcPts val="0"/>
              </a:spcAft>
              <a:buNone/>
            </a:pPr>
            <a:endParaRPr/>
          </a:p>
          <a:p>
            <a:pPr marL="0" lvl="0" indent="0" algn="l" rtl="0">
              <a:spcBef>
                <a:spcPts val="0"/>
              </a:spcBef>
              <a:spcAft>
                <a:spcPts val="0"/>
              </a:spcAft>
              <a:buNone/>
            </a:pPr>
            <a:r>
              <a:rPr lang="en-US"/>
              <a:t>What key concepts and ideas were the most valuable for you?  Which do you think you can implement within your organization?  </a:t>
            </a:r>
            <a:endParaRPr/>
          </a:p>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20a03a65bd_9_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20a03a65bd_9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1f5c360b52_0_37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1f5c360b52_0_37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1bafca8d8c_0_3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1bafca8d8c_0_3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1bafca8d8c_0_10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1bafca8d8c_0_10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1bafca8d8c_0_11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1bafca8d8c_0_11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1865e139ed_1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1865e139ed_1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7" name="Google Shape;137;p3: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1f5c360b52_0_30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1f5c360b52_0_30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f5c360b52_0_31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1f5c360b52_0_31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1f5c360b52_0_35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1f5c360b52_0_3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1f5c360b52_0_32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1f5c360b52_0_32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1f5c360b52_0_34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1f5c360b52_0_34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1f5c360b52_0_36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1f5c360b52_0_36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17500" algn="l" rtl="0">
              <a:lnSpc>
                <a:spcPct val="90000"/>
              </a:lnSpc>
              <a:spcBef>
                <a:spcPts val="751"/>
              </a:spcBef>
              <a:spcAft>
                <a:spcPts val="0"/>
              </a:spcAft>
              <a:buClr>
                <a:schemeClr val="dk1"/>
              </a:buClr>
              <a:buSzPts val="1400"/>
              <a:buChar char="●"/>
            </a:pPr>
            <a:r>
              <a:rPr lang="en-US" sz="1400"/>
              <a:t>For Generative AI, we create machine learning model(s) whose output is the sort of data we’re looking to generate</a:t>
            </a:r>
            <a:endParaRPr sz="1400"/>
          </a:p>
          <a:p>
            <a:pPr marL="457200" lvl="0" indent="-317500" algn="l" rtl="0">
              <a:lnSpc>
                <a:spcPct val="90000"/>
              </a:lnSpc>
              <a:spcBef>
                <a:spcPts val="0"/>
              </a:spcBef>
              <a:spcAft>
                <a:spcPts val="0"/>
              </a:spcAft>
              <a:buClr>
                <a:schemeClr val="dk1"/>
              </a:buClr>
              <a:buSzPts val="1400"/>
              <a:buChar char="●"/>
            </a:pPr>
            <a:r>
              <a:rPr lang="en-US" sz="1400"/>
              <a:t>The generative models are usually specific to the kind of thing you want to generate</a:t>
            </a:r>
            <a:endParaRPr sz="1400"/>
          </a:p>
          <a:p>
            <a:pPr marL="457200" lvl="0" indent="-317500" algn="l" rtl="0">
              <a:lnSpc>
                <a:spcPct val="90000"/>
              </a:lnSpc>
              <a:spcBef>
                <a:spcPts val="0"/>
              </a:spcBef>
              <a:spcAft>
                <a:spcPts val="0"/>
              </a:spcAft>
              <a:buClr>
                <a:schemeClr val="dk1"/>
              </a:buClr>
              <a:buSzPts val="1400"/>
              <a:buChar char="●"/>
            </a:pPr>
            <a:r>
              <a:rPr lang="en-US" sz="1400"/>
              <a:t>Text generators are optimized for text and can’t really generate images</a:t>
            </a:r>
            <a:endParaRPr sz="1400"/>
          </a:p>
          <a:p>
            <a:pPr marL="457200" lvl="0" indent="-317500" algn="l" rtl="0">
              <a:lnSpc>
                <a:spcPct val="90000"/>
              </a:lnSpc>
              <a:spcBef>
                <a:spcPts val="0"/>
              </a:spcBef>
              <a:spcAft>
                <a:spcPts val="0"/>
              </a:spcAft>
              <a:buClr>
                <a:schemeClr val="dk1"/>
              </a:buClr>
              <a:buSzPts val="1400"/>
              <a:buChar char="●"/>
            </a:pPr>
            <a:r>
              <a:rPr lang="en-US" sz="1400"/>
              <a:t>Images generators are optimized for images and can’t really generate text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1f5c360b52_0_40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1f5c360b52_0_40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17500" algn="l" rtl="0">
              <a:lnSpc>
                <a:spcPct val="90000"/>
              </a:lnSpc>
              <a:spcBef>
                <a:spcPts val="751"/>
              </a:spcBef>
              <a:spcAft>
                <a:spcPts val="0"/>
              </a:spcAft>
              <a:buClr>
                <a:schemeClr val="dk1"/>
              </a:buClr>
              <a:buSzPts val="1400"/>
              <a:buChar char="●"/>
            </a:pPr>
            <a:r>
              <a:rPr lang="en-US" sz="1400"/>
              <a:t>GenAI models are just text prediction models</a:t>
            </a:r>
            <a:endParaRPr sz="1400"/>
          </a:p>
          <a:p>
            <a:pPr marL="457200" lvl="0" indent="-317500" algn="l" rtl="0">
              <a:lnSpc>
                <a:spcPct val="90000"/>
              </a:lnSpc>
              <a:spcBef>
                <a:spcPts val="0"/>
              </a:spcBef>
              <a:spcAft>
                <a:spcPts val="0"/>
              </a:spcAft>
              <a:buClr>
                <a:schemeClr val="dk1"/>
              </a:buClr>
              <a:buSzPts val="1400"/>
              <a:buChar char="●"/>
            </a:pPr>
            <a:r>
              <a:rPr lang="en-US" sz="1400"/>
              <a:t>They are more than capable of predicting text that isn’t really valid or true</a:t>
            </a:r>
            <a:endParaRPr sz="1400"/>
          </a:p>
          <a:p>
            <a:pPr marL="457200" lvl="0" indent="-317500" algn="l" rtl="0">
              <a:lnSpc>
                <a:spcPct val="90000"/>
              </a:lnSpc>
              <a:spcBef>
                <a:spcPts val="0"/>
              </a:spcBef>
              <a:spcAft>
                <a:spcPts val="0"/>
              </a:spcAft>
              <a:buClr>
                <a:schemeClr val="dk1"/>
              </a:buClr>
              <a:buSzPts val="1400"/>
              <a:buChar char="●"/>
            </a:pPr>
            <a:r>
              <a:rPr lang="en-US" sz="1400"/>
              <a:t>What is the </a:t>
            </a:r>
            <a:r>
              <a:rPr lang="en-US" sz="1800"/>
              <a:t>the “fingers” problem? misplaced limbs, bad teeth, hair issues, images showing inconsistencies of all sorts</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f5c360b52_0_38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f5c360b52_0_38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30200" algn="l" rtl="0">
              <a:lnSpc>
                <a:spcPct val="90000"/>
              </a:lnSpc>
              <a:spcBef>
                <a:spcPts val="751"/>
              </a:spcBef>
              <a:spcAft>
                <a:spcPts val="0"/>
              </a:spcAft>
              <a:buClr>
                <a:schemeClr val="dk1"/>
              </a:buClr>
              <a:buSzPts val="1600"/>
              <a:buChar char="●"/>
            </a:pPr>
            <a:r>
              <a:rPr lang="en-US" sz="1600"/>
              <a:t>Popularized by models such as GPT-4.o, Gemini 2.0, Stable diffusion, DALL-E, transformer models are quickly becoming a preferred model of choice for NLP applications and other uses that require the transformation of one sequence into another </a:t>
            </a:r>
            <a:endParaRPr sz="1600"/>
          </a:p>
          <a:p>
            <a:pPr marL="914400" lvl="1" indent="-330200" algn="l" rtl="0">
              <a:lnSpc>
                <a:spcPct val="90000"/>
              </a:lnSpc>
              <a:spcBef>
                <a:spcPts val="0"/>
              </a:spcBef>
              <a:spcAft>
                <a:spcPts val="0"/>
              </a:spcAft>
              <a:buClr>
                <a:schemeClr val="dk1"/>
              </a:buClr>
              <a:buSzPts val="1600"/>
              <a:buChar char="○"/>
            </a:pPr>
            <a:r>
              <a:rPr lang="en-US" sz="1600"/>
              <a:t>for example, one text sequence such as a prompt, into another text sequence, such as a much longer amount of text, or from a text prompt to an image, and other applications</a:t>
            </a:r>
            <a:endParaRPr sz="1600"/>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1f5c360b52_0_39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1f5c360b52_0_39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1f5c360b52_0_41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1f5c360b52_0_41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1f5c360b52_0_42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1f5c360b52_0_42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1f5c360b52_0_43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1f5c360b52_0_4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1df1efb2bc_0_1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1df1efb2bc_0_1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1f5c360b52_0_45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1f5c360b52_0_4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1f5c360b52_0_46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1f5c360b52_0_46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23850" algn="l" rtl="0">
              <a:lnSpc>
                <a:spcPct val="90000"/>
              </a:lnSpc>
              <a:spcBef>
                <a:spcPts val="751"/>
              </a:spcBef>
              <a:spcAft>
                <a:spcPts val="0"/>
              </a:spcAft>
              <a:buClr>
                <a:schemeClr val="dk1"/>
              </a:buClr>
              <a:buSzPts val="1500"/>
              <a:buChar char="●"/>
            </a:pPr>
            <a:r>
              <a:rPr lang="en-US" sz="1500"/>
              <a:t>Popularized by Vernor Vinge in a 1983 article and then in a 1993 essay "The Coming Technological Singularity.</a:t>
            </a:r>
            <a:endParaRPr sz="1500"/>
          </a:p>
          <a:p>
            <a:pPr marL="457200" lvl="0" indent="-323850" algn="l" rtl="0">
              <a:lnSpc>
                <a:spcPct val="90000"/>
              </a:lnSpc>
              <a:spcBef>
                <a:spcPts val="0"/>
              </a:spcBef>
              <a:spcAft>
                <a:spcPts val="0"/>
              </a:spcAft>
              <a:buClr>
                <a:schemeClr val="dk1"/>
              </a:buClr>
              <a:buSzPts val="1500"/>
              <a:buChar char="●"/>
            </a:pPr>
            <a:r>
              <a:rPr lang="en-US" sz="1500"/>
              <a:t>Expanded by Ray Kurzweil in “The Singularity is Near” (2005), predicting singularity by 2045</a:t>
            </a:r>
            <a:endParaRPr sz="1500"/>
          </a:p>
          <a:p>
            <a:pPr marL="457200" lvl="0" indent="-323850" algn="l" rtl="0">
              <a:lnSpc>
                <a:spcPct val="90000"/>
              </a:lnSpc>
              <a:spcBef>
                <a:spcPts val="0"/>
              </a:spcBef>
              <a:spcAft>
                <a:spcPts val="0"/>
              </a:spcAft>
              <a:buClr>
                <a:schemeClr val="dk1"/>
              </a:buClr>
              <a:buSzPts val="1500"/>
              <a:buChar char="●"/>
            </a:pPr>
            <a:r>
              <a:rPr lang="en-US" sz="1500"/>
              <a:t>“During the singularity, Kurzweil predicts that "human life will be irreversibly transformed" and that humans will transcend the "limitations of our biological bodies and brain"</a:t>
            </a:r>
            <a:endParaRPr sz="1500"/>
          </a:p>
          <a:p>
            <a:pPr marL="457200" lvl="0" indent="-323850" algn="l" rtl="0">
              <a:lnSpc>
                <a:spcPct val="90000"/>
              </a:lnSpc>
              <a:spcBef>
                <a:spcPts val="0"/>
              </a:spcBef>
              <a:spcAft>
                <a:spcPts val="0"/>
              </a:spcAft>
              <a:buClr>
                <a:schemeClr val="dk1"/>
              </a:buClr>
              <a:buSzPts val="1500"/>
              <a:buChar char="●"/>
            </a:pPr>
            <a:r>
              <a:rPr lang="en-US" sz="1500"/>
              <a:t>A major theme in AI fears</a:t>
            </a:r>
            <a:endParaRPr sz="1500"/>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1f5c360b52_0_44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1f5c360b52_0_44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1f5c360b52_0_47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1f5c360b52_0_47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1f5c360b52_0_489: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1f5c360b52_0_489: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1c566c257b_0_7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31c566c257b_0_70: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1bafca8d8c_0_5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31bafca8d8c_0_54: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21a1b37cb7_0_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21a1b37cb7_0_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1887441f43_1_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1887441f43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1bafca8d8c_0_4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1bafca8d8c_0_4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1a33c1fed1_0_3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1a33c1fed1_0_3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17500" algn="l" rtl="0">
              <a:lnSpc>
                <a:spcPct val="90000"/>
              </a:lnSpc>
              <a:spcBef>
                <a:spcPts val="751"/>
              </a:spcBef>
              <a:spcAft>
                <a:spcPts val="0"/>
              </a:spcAft>
              <a:buClr>
                <a:schemeClr val="dk1"/>
              </a:buClr>
              <a:buSzPts val="1400"/>
              <a:buFont typeface="Calibri"/>
              <a:buChar char="●"/>
            </a:pPr>
            <a:r>
              <a:rPr lang="en-US" sz="1400" b="1"/>
              <a:t>Examples</a:t>
            </a:r>
            <a:endParaRPr sz="1400" b="1"/>
          </a:p>
          <a:p>
            <a:pPr marL="914400" lvl="1" indent="-317500" algn="l" rtl="0">
              <a:spcBef>
                <a:spcPts val="0"/>
              </a:spcBef>
              <a:spcAft>
                <a:spcPts val="0"/>
              </a:spcAft>
              <a:buClr>
                <a:schemeClr val="dk1"/>
              </a:buClr>
              <a:buSzPts val="1400"/>
              <a:buFont typeface="Calibri"/>
              <a:buChar char="○"/>
            </a:pPr>
            <a:r>
              <a:rPr lang="en-US" sz="1400"/>
              <a:t>Text-to-speech is a form of NLG (Generation)</a:t>
            </a:r>
            <a:endParaRPr sz="1400"/>
          </a:p>
          <a:p>
            <a:pPr marL="914400" lvl="1" indent="-317500" algn="l" rtl="0">
              <a:spcBef>
                <a:spcPts val="0"/>
              </a:spcBef>
              <a:spcAft>
                <a:spcPts val="0"/>
              </a:spcAft>
              <a:buClr>
                <a:schemeClr val="dk1"/>
              </a:buClr>
              <a:buSzPts val="1400"/>
              <a:buFont typeface="Calibri"/>
              <a:buChar char="○"/>
            </a:pPr>
            <a:r>
              <a:rPr lang="en-US" sz="1400"/>
              <a:t>Speech-to-text is a form of NLU (Understanding)</a:t>
            </a:r>
            <a:endParaRPr sz="1400"/>
          </a:p>
          <a:p>
            <a:pPr marL="0" lvl="0" indent="0" algn="l" rtl="0">
              <a:lnSpc>
                <a:spcPct val="90000"/>
              </a:lnSpc>
              <a:spcBef>
                <a:spcPts val="751"/>
              </a:spcBef>
              <a:spcAft>
                <a:spcPts val="0"/>
              </a:spcAft>
              <a:buClr>
                <a:schemeClr val="dk1"/>
              </a:buClr>
              <a:buSzPts val="1100"/>
              <a:buFont typeface="Arial"/>
              <a:buNone/>
            </a:pPr>
            <a:endParaRPr sz="2000" b="1"/>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1f5c360b52_0_52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1f5c360b52_0_52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1a33c1fed1_0_8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1a33c1fed1_0_8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04800" algn="l" rtl="0">
              <a:spcBef>
                <a:spcPts val="0"/>
              </a:spcBef>
              <a:spcAft>
                <a:spcPts val="0"/>
              </a:spcAft>
              <a:buClr>
                <a:schemeClr val="dk1"/>
              </a:buClr>
              <a:buSzPts val="1200"/>
              <a:buChar char="●"/>
            </a:pPr>
            <a:r>
              <a:rPr lang="en-US">
                <a:latin typeface="Arial"/>
                <a:ea typeface="Arial"/>
                <a:cs typeface="Arial"/>
                <a:sym typeface="Arial"/>
              </a:rPr>
              <a:t>The generative models are usually specific to the kind of thing you want to generate</a:t>
            </a:r>
            <a:endParaRPr>
              <a:latin typeface="Arial"/>
              <a:ea typeface="Arial"/>
              <a:cs typeface="Arial"/>
              <a:sym typeface="Arial"/>
            </a:endParaRPr>
          </a:p>
          <a:p>
            <a:pPr marL="914400" lvl="1" indent="-304800" algn="l" rtl="0">
              <a:spcBef>
                <a:spcPts val="0"/>
              </a:spcBef>
              <a:spcAft>
                <a:spcPts val="0"/>
              </a:spcAft>
              <a:buClr>
                <a:schemeClr val="dk1"/>
              </a:buClr>
              <a:buSzPts val="1200"/>
              <a:buChar char="○"/>
            </a:pPr>
            <a:r>
              <a:rPr lang="en-US">
                <a:latin typeface="Arial"/>
                <a:ea typeface="Arial"/>
                <a:cs typeface="Arial"/>
                <a:sym typeface="Arial"/>
              </a:rPr>
              <a:t>Text generators are optimized for text and can’t really  generate images</a:t>
            </a:r>
            <a:endParaRPr>
              <a:latin typeface="Arial"/>
              <a:ea typeface="Arial"/>
              <a:cs typeface="Arial"/>
              <a:sym typeface="Arial"/>
            </a:endParaRPr>
          </a:p>
          <a:p>
            <a:pPr marL="914400" lvl="1" indent="-304800" algn="l" rtl="0">
              <a:spcBef>
                <a:spcPts val="0"/>
              </a:spcBef>
              <a:spcAft>
                <a:spcPts val="0"/>
              </a:spcAft>
              <a:buClr>
                <a:schemeClr val="dk1"/>
              </a:buClr>
              <a:buSzPts val="1200"/>
              <a:buChar char="○"/>
            </a:pPr>
            <a:r>
              <a:rPr lang="en-US">
                <a:latin typeface="Arial"/>
                <a:ea typeface="Arial"/>
                <a:cs typeface="Arial"/>
                <a:sym typeface="Arial"/>
              </a:rPr>
              <a:t>Images generators are optimized for images and can’t really generate text</a:t>
            </a:r>
            <a:endParaRPr>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1f5c360b52_0_54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1f5c360b52_0_54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1f5c360b52_0_549: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1f5c360b52_0_549: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1f5c360b52_0_56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1f5c360b52_0_56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1bafca8d8c_0_12: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1bafca8d8c_0_1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1a33c1fed1_0_6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1a33c1fed1_0_6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5: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1f5c360b52_0_57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1f5c360b52_0_57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1f5c360b52_0_58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31f5c360b52_0_58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1a33c1fed1_0_1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1a33c1fed1_0_1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1f5c360b52_0_59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1f5c360b52_0_59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1f5c360b52_0_60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31f5c360b52_0_60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1a33c1fed1_0_5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1a33c1fed1_0_5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1f5c360b52_0_61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1f5c360b52_0_61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1bafca8d8c_0_1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1bafca8d8c_0_1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1f5c360b52_0_63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1f5c360b52_0_6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1a33c1fed1_0_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1a33c1fed1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1f5c360b52_0_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1f5c360b52_0_1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1df1efb2bc_0_32: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g31df1efb2bc_0_32: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1f5c360b52_0_50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1f5c360b52_0_50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1f5c360b52_0_649: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31f5c360b52_0_649: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1f5c360b52_0_65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1f5c360b52_0_65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1bafca8d8c_0_15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1bafca8d8c_0_1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1f5c360b52_0_642: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1f5c360b52_0_64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1f5c360b52_0_66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1f5c360b52_0_66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1f5c360b52_0_679: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1f5c360b52_0_679: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1f5c360b52_0_68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1f5c360b52_0_68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1f5c360b52_0_71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1f5c360b52_0_71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1bafca8d8c_0_8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1bafca8d8c_0_8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1bafca8d8c_0_259: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31bafca8d8c_0_259: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1bafca8d8c_0_24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31bafca8d8c_0_24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1bafca8d8c_0_272: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1bafca8d8c_0_27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31f5c360b52_0_732: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Google Shape;715;g31f5c360b52_0_732: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1bafca8d8c_0_16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31bafca8d8c_0_168: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31f5c360b52_0_74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31f5c360b52_0_74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1bafca8d8c_0_29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31bafca8d8c_0_29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1f5c360b52_0_749: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31f5c360b52_0_749: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30200" algn="l" rtl="0">
              <a:lnSpc>
                <a:spcPct val="115000"/>
              </a:lnSpc>
              <a:spcBef>
                <a:spcPts val="751"/>
              </a:spcBef>
              <a:spcAft>
                <a:spcPts val="0"/>
              </a:spcAft>
              <a:buClr>
                <a:srgbClr val="337EA6"/>
              </a:buClr>
              <a:buSzPts val="1600"/>
              <a:buChar char="●"/>
            </a:pPr>
            <a:r>
              <a:rPr lang="en-US" sz="1600"/>
              <a:t>AI applications don’t function based on their code, they function based on their data</a:t>
            </a:r>
            <a:endParaRPr sz="1600"/>
          </a:p>
          <a:p>
            <a:pPr marL="457200" lvl="0" indent="-330200" algn="l" rtl="0">
              <a:lnSpc>
                <a:spcPct val="115000"/>
              </a:lnSpc>
              <a:spcBef>
                <a:spcPts val="0"/>
              </a:spcBef>
              <a:spcAft>
                <a:spcPts val="0"/>
              </a:spcAft>
              <a:buClr>
                <a:srgbClr val="337EA6"/>
              </a:buClr>
              <a:buSzPts val="1600"/>
              <a:buChar char="●"/>
            </a:pPr>
            <a:r>
              <a:rPr lang="en-US" sz="1600" i="1"/>
              <a:t>The code is a small part of making AI work</a:t>
            </a:r>
            <a:r>
              <a:rPr lang="en-US" sz="1600"/>
              <a:t>… And not even the most important part</a:t>
            </a:r>
            <a:endParaRPr sz="1600"/>
          </a:p>
          <a:p>
            <a:pPr marL="457200" lvl="0" indent="-330200" algn="l" rtl="0">
              <a:lnSpc>
                <a:spcPct val="115000"/>
              </a:lnSpc>
              <a:spcBef>
                <a:spcPts val="0"/>
              </a:spcBef>
              <a:spcAft>
                <a:spcPts val="0"/>
              </a:spcAft>
              <a:buClr>
                <a:srgbClr val="337EA6"/>
              </a:buClr>
              <a:buSzPts val="1600"/>
              <a:buChar char="●"/>
            </a:pPr>
            <a:r>
              <a:rPr lang="en-US" sz="1600"/>
              <a:t>And.. </a:t>
            </a:r>
            <a:r>
              <a:rPr lang="en-US" sz="1600" b="1" i="1"/>
              <a:t>not all AI Projects are the same.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31bafca8d8c_0_30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31bafca8d8c_0_30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31f5c360b52_0_75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31f5c360b52_0_75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1f5c360b52_0_26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1f5c360b52_0_26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31bafca8d8c_0_30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31bafca8d8c_0_30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1f5c360b52_0_76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31f5c360b52_0_76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Quantity issues:</a:t>
            </a:r>
            <a:endParaRPr/>
          </a:p>
          <a:p>
            <a:pPr marL="914400" lvl="1" indent="-317500" algn="l" rtl="0">
              <a:lnSpc>
                <a:spcPct val="90000"/>
              </a:lnSpc>
              <a:spcBef>
                <a:spcPts val="375"/>
              </a:spcBef>
              <a:spcAft>
                <a:spcPts val="0"/>
              </a:spcAft>
              <a:buClr>
                <a:schemeClr val="dk1"/>
              </a:buClr>
              <a:buSzPts val="1400"/>
              <a:buChar char="○"/>
            </a:pPr>
            <a:r>
              <a:rPr lang="en-US" sz="1400"/>
              <a:t>Not understanding how much data is needed for your AI project</a:t>
            </a:r>
            <a:endParaRPr sz="1400"/>
          </a:p>
          <a:p>
            <a:pPr marL="914400" lvl="1" indent="-317500" algn="l" rtl="0">
              <a:lnSpc>
                <a:spcPct val="90000"/>
              </a:lnSpc>
              <a:spcBef>
                <a:spcPts val="0"/>
              </a:spcBef>
              <a:spcAft>
                <a:spcPts val="0"/>
              </a:spcAft>
              <a:buClr>
                <a:schemeClr val="dk1"/>
              </a:buClr>
              <a:buSzPts val="1400"/>
              <a:buChar char="○"/>
            </a:pPr>
            <a:r>
              <a:rPr lang="en-US" sz="1400"/>
              <a:t>Not understanding what specific type(s) of data is needed for your AI project</a:t>
            </a:r>
            <a:endParaRPr sz="1400"/>
          </a:p>
          <a:p>
            <a:pPr marL="914400" lvl="1" indent="-317500" algn="l" rtl="0">
              <a:lnSpc>
                <a:spcPct val="90000"/>
              </a:lnSpc>
              <a:spcBef>
                <a:spcPts val="0"/>
              </a:spcBef>
              <a:spcAft>
                <a:spcPts val="0"/>
              </a:spcAft>
              <a:buClr>
                <a:schemeClr val="dk1"/>
              </a:buClr>
              <a:buSzPts val="1400"/>
              <a:buChar char="○"/>
            </a:pPr>
            <a:r>
              <a:rPr lang="en-US" sz="1400"/>
              <a:t>Not knowing internal and external data is necessary</a:t>
            </a:r>
            <a:endParaRPr sz="1400"/>
          </a:p>
          <a:p>
            <a:pPr marL="914400" lvl="1" indent="-317500" algn="l" rtl="0">
              <a:lnSpc>
                <a:spcPct val="90000"/>
              </a:lnSpc>
              <a:spcBef>
                <a:spcPts val="0"/>
              </a:spcBef>
              <a:spcAft>
                <a:spcPts val="0"/>
              </a:spcAft>
              <a:buClr>
                <a:schemeClr val="dk1"/>
              </a:buClr>
              <a:buSzPts val="1400"/>
              <a:buChar char="○"/>
            </a:pPr>
            <a:r>
              <a:rPr lang="en-US" sz="1400"/>
              <a:t>Not understanding data sources</a:t>
            </a:r>
            <a:endParaRPr sz="1400"/>
          </a:p>
          <a:p>
            <a:pPr marL="914400" lvl="1" indent="-317500" algn="l" rtl="0">
              <a:lnSpc>
                <a:spcPct val="90000"/>
              </a:lnSpc>
              <a:spcBef>
                <a:spcPts val="0"/>
              </a:spcBef>
              <a:spcAft>
                <a:spcPts val="0"/>
              </a:spcAft>
              <a:buClr>
                <a:schemeClr val="dk1"/>
              </a:buClr>
              <a:buSzPts val="1400"/>
              <a:buChar char="○"/>
            </a:pPr>
            <a:r>
              <a:rPr lang="en-US" sz="1400"/>
              <a:t>Too little data to train, and too much to select and clean</a:t>
            </a:r>
            <a:endParaRPr sz="1400"/>
          </a:p>
          <a:p>
            <a:pPr marL="0" lvl="0" indent="0" algn="l" rtl="0">
              <a:spcBef>
                <a:spcPts val="0"/>
              </a:spcBef>
              <a:spcAft>
                <a:spcPts val="0"/>
              </a:spcAft>
              <a:buNone/>
            </a:pPr>
            <a:r>
              <a:rPr lang="en-US"/>
              <a:t>Data Quality Issues:</a:t>
            </a:r>
            <a:endParaRPr/>
          </a:p>
          <a:p>
            <a:pPr marL="914400" lvl="1" indent="-317500" algn="l" rtl="0">
              <a:lnSpc>
                <a:spcPct val="90000"/>
              </a:lnSpc>
              <a:spcBef>
                <a:spcPts val="375"/>
              </a:spcBef>
              <a:spcAft>
                <a:spcPts val="0"/>
              </a:spcAft>
              <a:buClr>
                <a:schemeClr val="dk1"/>
              </a:buClr>
              <a:buSzPts val="1400"/>
              <a:buChar char="○"/>
            </a:pPr>
            <a:r>
              <a:rPr lang="en-US" sz="1400"/>
              <a:t>Poorly prepared data with errors</a:t>
            </a:r>
            <a:endParaRPr sz="1400"/>
          </a:p>
          <a:p>
            <a:pPr marL="914400" lvl="1" indent="-317500" algn="l" rtl="0">
              <a:lnSpc>
                <a:spcPct val="90000"/>
              </a:lnSpc>
              <a:spcBef>
                <a:spcPts val="0"/>
              </a:spcBef>
              <a:spcAft>
                <a:spcPts val="0"/>
              </a:spcAft>
              <a:buClr>
                <a:schemeClr val="dk1"/>
              </a:buClr>
              <a:buSzPts val="1400"/>
              <a:buChar char="○"/>
            </a:pPr>
            <a:r>
              <a:rPr lang="en-US" sz="1400"/>
              <a:t>Jumping into the project before the quality of data is even known</a:t>
            </a:r>
            <a:endParaRPr sz="1400"/>
          </a:p>
          <a:p>
            <a:pPr marL="914400" lvl="1" indent="-317500" algn="l" rtl="0">
              <a:lnSpc>
                <a:spcPct val="90000"/>
              </a:lnSpc>
              <a:spcBef>
                <a:spcPts val="0"/>
              </a:spcBef>
              <a:spcAft>
                <a:spcPts val="0"/>
              </a:spcAft>
              <a:buClr>
                <a:schemeClr val="dk1"/>
              </a:buClr>
              <a:buSzPts val="1400"/>
              <a:buChar char="○"/>
            </a:pPr>
            <a:r>
              <a:rPr lang="en-US" sz="1400"/>
              <a:t>Training data quality differs from real-world data</a:t>
            </a:r>
            <a:endParaRPr sz="1400"/>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31f5c360b52_0_77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31f5c360b52_0_77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1bafca8d8c_0_31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31bafca8d8c_0_31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31f5c360b52_0_78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31f5c360b52_0_78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30200" algn="l" rtl="0">
              <a:lnSpc>
                <a:spcPct val="115000"/>
              </a:lnSpc>
              <a:spcBef>
                <a:spcPts val="751"/>
              </a:spcBef>
              <a:spcAft>
                <a:spcPts val="0"/>
              </a:spcAft>
              <a:buClr>
                <a:srgbClr val="337EA6"/>
              </a:buClr>
              <a:buSzPts val="1600"/>
              <a:buChar char="●"/>
            </a:pPr>
            <a:r>
              <a:rPr lang="en-US" sz="1600" b="1" i="1"/>
              <a:t>AI POCs</a:t>
            </a:r>
            <a:r>
              <a:rPr lang="en-US" sz="1600"/>
              <a:t> are easy and </a:t>
            </a:r>
            <a:r>
              <a:rPr lang="en-US" sz="1600" b="1" i="1"/>
              <a:t>prove nothing</a:t>
            </a:r>
            <a:endParaRPr sz="1600" b="1" i="1"/>
          </a:p>
          <a:p>
            <a:pPr marL="457200" lvl="0" indent="-330200" algn="l" rtl="0">
              <a:lnSpc>
                <a:spcPct val="115000"/>
              </a:lnSpc>
              <a:spcBef>
                <a:spcPts val="0"/>
              </a:spcBef>
              <a:spcAft>
                <a:spcPts val="0"/>
              </a:spcAft>
              <a:buClr>
                <a:srgbClr val="337EA6"/>
              </a:buClr>
              <a:buSzPts val="1600"/>
              <a:buChar char="●"/>
            </a:pPr>
            <a:r>
              <a:rPr lang="en-US" sz="1600" b="1" i="1"/>
              <a:t>Most AI POCs Fail In Even A Basic Real-World Pilot</a:t>
            </a:r>
            <a:endParaRPr sz="1600" b="1" i="1"/>
          </a:p>
          <a:p>
            <a:pPr marL="457200" lvl="0" indent="-330200" algn="l" rtl="0">
              <a:lnSpc>
                <a:spcPct val="115000"/>
              </a:lnSpc>
              <a:spcBef>
                <a:spcPts val="0"/>
              </a:spcBef>
              <a:spcAft>
                <a:spcPts val="0"/>
              </a:spcAft>
              <a:buClr>
                <a:srgbClr val="337EA6"/>
              </a:buClr>
              <a:buSzPts val="1600"/>
              <a:buChar char="●"/>
            </a:pPr>
            <a:r>
              <a:rPr lang="en-US" sz="1600"/>
              <a:t>In any case, </a:t>
            </a:r>
            <a:r>
              <a:rPr lang="en-US" sz="1600" b="1" i="1"/>
              <a:t>you’re taking TOO LONG.</a:t>
            </a:r>
            <a:endParaRPr sz="1600" b="1" i="1"/>
          </a:p>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1bafca8d8c_0_31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1bafca8d8c_0_31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1f5c360b52_0_80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1f5c360b52_0_80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31f5c360b52_0_79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31f5c360b52_0_79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31bafca8d8c_0_34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31bafca8d8c_0_34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1f5c360b52_0_81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1f5c360b52_0_81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457200" lvl="0" indent="-323850" algn="l" rtl="0">
              <a:lnSpc>
                <a:spcPct val="115000"/>
              </a:lnSpc>
              <a:spcBef>
                <a:spcPts val="751"/>
              </a:spcBef>
              <a:spcAft>
                <a:spcPts val="0"/>
              </a:spcAft>
              <a:buClr>
                <a:schemeClr val="dk1"/>
              </a:buClr>
              <a:buSzPts val="1500"/>
              <a:buChar char="➢"/>
            </a:pPr>
            <a:r>
              <a:rPr lang="en-US" sz="1500"/>
              <a:t>AI systems are trained on data</a:t>
            </a:r>
            <a:endParaRPr sz="1500"/>
          </a:p>
          <a:p>
            <a:pPr marL="457200" lvl="0" indent="-323850" algn="l" rtl="0">
              <a:lnSpc>
                <a:spcPct val="115000"/>
              </a:lnSpc>
              <a:spcBef>
                <a:spcPts val="0"/>
              </a:spcBef>
              <a:spcAft>
                <a:spcPts val="0"/>
              </a:spcAft>
              <a:buClr>
                <a:schemeClr val="dk1"/>
              </a:buClr>
              <a:buSzPts val="1500"/>
              <a:buChar char="➢"/>
            </a:pPr>
            <a:r>
              <a:rPr lang="en-US" sz="1500"/>
              <a:t>Data continuously changes</a:t>
            </a:r>
            <a:endParaRPr sz="1500"/>
          </a:p>
          <a:p>
            <a:pPr marL="457200" lvl="0" indent="-323850" algn="l" rtl="0">
              <a:lnSpc>
                <a:spcPct val="115000"/>
              </a:lnSpc>
              <a:spcBef>
                <a:spcPts val="0"/>
              </a:spcBef>
              <a:spcAft>
                <a:spcPts val="0"/>
              </a:spcAft>
              <a:buClr>
                <a:schemeClr val="dk1"/>
              </a:buClr>
              <a:buSzPts val="1500"/>
              <a:buChar char="➢"/>
            </a:pPr>
            <a:r>
              <a:rPr lang="en-US" sz="1500"/>
              <a:t>The real world continuously changes</a:t>
            </a:r>
            <a:endParaRPr sz="1500"/>
          </a:p>
          <a:p>
            <a:pPr marL="457200" lvl="0" indent="-323850" algn="l" rtl="0">
              <a:lnSpc>
                <a:spcPct val="115000"/>
              </a:lnSpc>
              <a:spcBef>
                <a:spcPts val="0"/>
              </a:spcBef>
              <a:spcAft>
                <a:spcPts val="0"/>
              </a:spcAft>
              <a:buClr>
                <a:schemeClr val="dk1"/>
              </a:buClr>
              <a:buSzPts val="1500"/>
              <a:buChar char="➢"/>
            </a:pPr>
            <a:r>
              <a:rPr lang="en-US" sz="1500"/>
              <a:t>AI models are probabilistic</a:t>
            </a:r>
            <a:endParaRPr sz="1500"/>
          </a:p>
          <a:p>
            <a:pPr marL="457200" lvl="0" indent="-323850" algn="l" rtl="0">
              <a:lnSpc>
                <a:spcPct val="115000"/>
              </a:lnSpc>
              <a:spcBef>
                <a:spcPts val="0"/>
              </a:spcBef>
              <a:spcAft>
                <a:spcPts val="0"/>
              </a:spcAft>
              <a:buClr>
                <a:schemeClr val="dk1"/>
              </a:buClr>
              <a:buSzPts val="1500"/>
              <a:buChar char="➢"/>
            </a:pPr>
            <a:r>
              <a:rPr lang="en-US" sz="1500"/>
              <a:t>Data drifts and decay over time</a:t>
            </a:r>
            <a:endParaRPr sz="1500"/>
          </a:p>
          <a:p>
            <a:pPr marL="457200" lvl="0" indent="-323850" algn="l" rtl="0">
              <a:lnSpc>
                <a:spcPct val="115000"/>
              </a:lnSpc>
              <a:spcBef>
                <a:spcPts val="0"/>
              </a:spcBef>
              <a:spcAft>
                <a:spcPts val="0"/>
              </a:spcAft>
              <a:buClr>
                <a:schemeClr val="dk1"/>
              </a:buClr>
              <a:buSzPts val="1500"/>
              <a:buChar char="➢"/>
            </a:pPr>
            <a:r>
              <a:rPr lang="en-US" sz="1500"/>
              <a:t>Models drift and decay over time</a:t>
            </a:r>
            <a:endParaRPr sz="1500"/>
          </a:p>
          <a:p>
            <a:pPr marL="457200" lvl="0" indent="-323850" algn="l" rtl="0">
              <a:lnSpc>
                <a:spcPct val="115000"/>
              </a:lnSpc>
              <a:spcBef>
                <a:spcPts val="0"/>
              </a:spcBef>
              <a:spcAft>
                <a:spcPts val="0"/>
              </a:spcAft>
              <a:buClr>
                <a:schemeClr val="dk1"/>
              </a:buClr>
              <a:buSzPts val="1500"/>
              <a:buChar char="➢"/>
            </a:pPr>
            <a:r>
              <a:rPr lang="en-US" sz="1500"/>
              <a:t>Failure happens when:</a:t>
            </a:r>
            <a:endParaRPr sz="1500"/>
          </a:p>
          <a:p>
            <a:pPr marL="914400" lvl="1" indent="-323850" algn="l" rtl="0">
              <a:lnSpc>
                <a:spcPct val="115000"/>
              </a:lnSpc>
              <a:spcBef>
                <a:spcPts val="0"/>
              </a:spcBef>
              <a:spcAft>
                <a:spcPts val="0"/>
              </a:spcAft>
              <a:buClr>
                <a:schemeClr val="dk1"/>
              </a:buClr>
              <a:buSzPts val="1500"/>
              <a:buChar char="○"/>
            </a:pPr>
            <a:r>
              <a:rPr lang="en-US" sz="1500"/>
              <a:t>Didn’t budget time or resources for AI model maintenance</a:t>
            </a:r>
            <a:endParaRPr sz="1500"/>
          </a:p>
          <a:p>
            <a:pPr marL="914400" lvl="1" indent="-323850" algn="l" rtl="0">
              <a:lnSpc>
                <a:spcPct val="115000"/>
              </a:lnSpc>
              <a:spcBef>
                <a:spcPts val="0"/>
              </a:spcBef>
              <a:spcAft>
                <a:spcPts val="0"/>
              </a:spcAft>
              <a:buClr>
                <a:schemeClr val="dk1"/>
              </a:buClr>
              <a:buSzPts val="1500"/>
              <a:buChar char="○"/>
            </a:pPr>
            <a:r>
              <a:rPr lang="en-US" sz="1500"/>
              <a:t>Didn’t account for bad things that happen when models drift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1f5c360b52_0_26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1f5c360b52_0_26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1bafca8d8c_0_35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1bafca8d8c_0_3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31f5c360b52_0_82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31f5c360b52_0_82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1c566c257b_0_1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31c566c257b_0_1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31f5c360b52_0_829: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31f5c360b52_0_829: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Data Version of the Uncanny valley </a:t>
            </a:r>
            <a:endParaRPr/>
          </a:p>
          <a:p>
            <a:pPr marL="0" lvl="0" indent="0" algn="l" rtl="0">
              <a:spcBef>
                <a:spcPts val="0"/>
              </a:spcBef>
              <a:spcAft>
                <a:spcPts val="0"/>
              </a:spcAft>
              <a:buNone/>
            </a:pPr>
            <a:r>
              <a:rPr lang="en-US" sz="1500"/>
              <a:t>Convenience vs. Privacy</a:t>
            </a:r>
            <a:endParaRPr sz="1500"/>
          </a:p>
          <a:p>
            <a:pPr marL="914400" lvl="1" indent="-323850" algn="l" rtl="0">
              <a:lnSpc>
                <a:spcPct val="115000"/>
              </a:lnSpc>
              <a:spcBef>
                <a:spcPts val="375"/>
              </a:spcBef>
              <a:spcAft>
                <a:spcPts val="0"/>
              </a:spcAft>
              <a:buClr>
                <a:schemeClr val="dk1"/>
              </a:buClr>
              <a:buSzPts val="1500"/>
              <a:buChar char="○"/>
            </a:pPr>
            <a:r>
              <a:rPr lang="en-US" sz="1500"/>
              <a:t>Transparency &amp; Openness vs. Security</a:t>
            </a:r>
            <a:endParaRPr sz="1500"/>
          </a:p>
          <a:p>
            <a:pPr marL="914400" lvl="1" indent="-323850" algn="l" rtl="0">
              <a:lnSpc>
                <a:spcPct val="115000"/>
              </a:lnSpc>
              <a:spcBef>
                <a:spcPts val="0"/>
              </a:spcBef>
              <a:spcAft>
                <a:spcPts val="0"/>
              </a:spcAft>
              <a:buClr>
                <a:schemeClr val="dk1"/>
              </a:buClr>
              <a:buSzPts val="1500"/>
              <a:buChar char="○"/>
            </a:pPr>
            <a:r>
              <a:rPr lang="en-US" sz="1500"/>
              <a:t>Knowing more about you to add value vs. Pervasive surveillance</a:t>
            </a:r>
            <a:endParaRPr sz="1500"/>
          </a:p>
          <a:p>
            <a:pPr marL="914400" lvl="1" indent="-323850" algn="l" rtl="0">
              <a:lnSpc>
                <a:spcPct val="115000"/>
              </a:lnSpc>
              <a:spcBef>
                <a:spcPts val="0"/>
              </a:spcBef>
              <a:spcAft>
                <a:spcPts val="0"/>
              </a:spcAft>
              <a:buClr>
                <a:schemeClr val="dk1"/>
              </a:buClr>
              <a:buSzPts val="1500"/>
              <a:buChar char="○"/>
            </a:pPr>
            <a:r>
              <a:rPr lang="en-US" sz="1500"/>
              <a:t>Deterioration of trust of those who hold our data</a:t>
            </a:r>
            <a:endParaRPr sz="1500"/>
          </a:p>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1c566c257b_0_2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31c566c257b_0_2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31f5c360b52_0_83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31f5c360b52_0_83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31c566c257b_0_3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31c566c257b_0_3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31c566c257b_0_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31c566c257b_0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31f5c360b52_0_84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31f5c360b52_0_84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31f5c360b52_0_85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31f5c360b52_0_85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4"/>
        <p:cNvGrpSpPr/>
        <p:nvPr/>
      </p:nvGrpSpPr>
      <p:grpSpPr>
        <a:xfrm>
          <a:off x="0" y="0"/>
          <a:ext cx="0" cy="0"/>
          <a:chOff x="0" y="0"/>
          <a:chExt cx="0" cy="0"/>
        </a:xfrm>
      </p:grpSpPr>
      <p:pic>
        <p:nvPicPr>
          <p:cNvPr id="55" name="Google Shape;55;p11"/>
          <p:cNvPicPr preferRelativeResize="0"/>
          <p:nvPr/>
        </p:nvPicPr>
        <p:blipFill rotWithShape="1">
          <a:blip r:embed="rId2">
            <a:alphaModFix/>
          </a:blip>
          <a:srcRect/>
          <a:stretch/>
        </p:blipFill>
        <p:spPr>
          <a:xfrm>
            <a:off x="3970" y="12789"/>
            <a:ext cx="9145317" cy="5144241"/>
          </a:xfrm>
          <a:prstGeom prst="rect">
            <a:avLst/>
          </a:prstGeom>
          <a:noFill/>
          <a:ln>
            <a:noFill/>
          </a:ln>
        </p:spPr>
      </p:pic>
      <p:sp>
        <p:nvSpPr>
          <p:cNvPr id="56" name="Google Shape;56;p11"/>
          <p:cNvSpPr txBox="1">
            <a:spLocks noGrp="1"/>
          </p:cNvSpPr>
          <p:nvPr>
            <p:ph type="title"/>
          </p:nvPr>
        </p:nvSpPr>
        <p:spPr>
          <a:xfrm>
            <a:off x="439738" y="273072"/>
            <a:ext cx="8247062" cy="90525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600"/>
              <a:buFont typeface="Calibri"/>
              <a:buNone/>
              <a:defRPr sz="2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image right only">
  <p:cSld name="7_image right only">
    <p:spTree>
      <p:nvGrpSpPr>
        <p:cNvPr id="1" name="Shape 57"/>
        <p:cNvGrpSpPr/>
        <p:nvPr/>
      </p:nvGrpSpPr>
      <p:grpSpPr>
        <a:xfrm>
          <a:off x="0" y="0"/>
          <a:ext cx="0" cy="0"/>
          <a:chOff x="0" y="0"/>
          <a:chExt cx="0" cy="0"/>
        </a:xfrm>
      </p:grpSpPr>
      <p:pic>
        <p:nvPicPr>
          <p:cNvPr id="58" name="Google Shape;58;p12"/>
          <p:cNvPicPr preferRelativeResize="0"/>
          <p:nvPr/>
        </p:nvPicPr>
        <p:blipFill rotWithShape="1">
          <a:blip r:embed="rId2">
            <a:alphaModFix/>
          </a:blip>
          <a:srcRect/>
          <a:stretch/>
        </p:blipFill>
        <p:spPr>
          <a:xfrm>
            <a:off x="3970" y="12789"/>
            <a:ext cx="9145317" cy="5144241"/>
          </a:xfrm>
          <a:prstGeom prst="rect">
            <a:avLst/>
          </a:prstGeom>
          <a:noFill/>
          <a:ln>
            <a:noFill/>
          </a:ln>
        </p:spPr>
      </p:pic>
      <p:sp>
        <p:nvSpPr>
          <p:cNvPr id="59" name="Google Shape;59;p12"/>
          <p:cNvSpPr txBox="1">
            <a:spLocks noGrp="1"/>
          </p:cNvSpPr>
          <p:nvPr>
            <p:ph type="title"/>
          </p:nvPr>
        </p:nvSpPr>
        <p:spPr>
          <a:xfrm>
            <a:off x="439739" y="314220"/>
            <a:ext cx="3502014" cy="959681"/>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400"/>
              <a:buFont typeface="Calibri"/>
              <a:buNone/>
              <a:defRPr sz="24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12"/>
          <p:cNvSpPr>
            <a:spLocks noGrp="1"/>
          </p:cNvSpPr>
          <p:nvPr>
            <p:ph type="pic" idx="2"/>
          </p:nvPr>
        </p:nvSpPr>
        <p:spPr>
          <a:xfrm>
            <a:off x="4164227" y="314220"/>
            <a:ext cx="4522573" cy="4152435"/>
          </a:xfrm>
          <a:prstGeom prst="rect">
            <a:avLst/>
          </a:prstGeom>
          <a:noFill/>
          <a:ln>
            <a:noFill/>
          </a:ln>
        </p:spPr>
      </p:sp>
      <p:cxnSp>
        <p:nvCxnSpPr>
          <p:cNvPr id="61" name="Google Shape;61;p12"/>
          <p:cNvCxnSpPr/>
          <p:nvPr/>
        </p:nvCxnSpPr>
        <p:spPr>
          <a:xfrm>
            <a:off x="443723" y="1318510"/>
            <a:ext cx="3502013" cy="0"/>
          </a:xfrm>
          <a:prstGeom prst="straightConnector1">
            <a:avLst/>
          </a:prstGeom>
          <a:noFill/>
          <a:ln w="9525" cap="flat" cmpd="sng">
            <a:solidFill>
              <a:srgbClr val="006BB8"/>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image left only">
  <p:cSld name="8_image left only">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blip>
          <a:srcRect/>
          <a:stretch/>
        </p:blipFill>
        <p:spPr>
          <a:xfrm>
            <a:off x="3970" y="12789"/>
            <a:ext cx="9145317" cy="5144241"/>
          </a:xfrm>
          <a:prstGeom prst="rect">
            <a:avLst/>
          </a:prstGeom>
          <a:noFill/>
          <a:ln>
            <a:noFill/>
          </a:ln>
        </p:spPr>
      </p:pic>
      <p:sp>
        <p:nvSpPr>
          <p:cNvPr id="64" name="Google Shape;64;p13"/>
          <p:cNvSpPr txBox="1">
            <a:spLocks noGrp="1"/>
          </p:cNvSpPr>
          <p:nvPr>
            <p:ph type="title"/>
          </p:nvPr>
        </p:nvSpPr>
        <p:spPr>
          <a:xfrm>
            <a:off x="5110607" y="314220"/>
            <a:ext cx="3502014" cy="959681"/>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400"/>
              <a:buFont typeface="Calibri"/>
              <a:buNone/>
              <a:defRPr sz="24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13"/>
          <p:cNvSpPr>
            <a:spLocks noGrp="1"/>
          </p:cNvSpPr>
          <p:nvPr>
            <p:ph type="pic" idx="2"/>
          </p:nvPr>
        </p:nvSpPr>
        <p:spPr>
          <a:xfrm>
            <a:off x="432479" y="314220"/>
            <a:ext cx="4522573" cy="4152435"/>
          </a:xfrm>
          <a:prstGeom prst="rect">
            <a:avLst/>
          </a:prstGeom>
          <a:noFill/>
          <a:ln>
            <a:noFill/>
          </a:ln>
        </p:spPr>
      </p:sp>
      <p:cxnSp>
        <p:nvCxnSpPr>
          <p:cNvPr id="66" name="Google Shape;66;p13"/>
          <p:cNvCxnSpPr/>
          <p:nvPr/>
        </p:nvCxnSpPr>
        <p:spPr>
          <a:xfrm>
            <a:off x="5114591" y="1318510"/>
            <a:ext cx="3502013" cy="0"/>
          </a:xfrm>
          <a:prstGeom prst="straightConnector1">
            <a:avLst/>
          </a:prstGeom>
          <a:noFill/>
          <a:ln w="9525" cap="flat" cmpd="sng">
            <a:solidFill>
              <a:srgbClr val="006BB8"/>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ture and title">
  <p:cSld name="full picture and title">
    <p:spTree>
      <p:nvGrpSpPr>
        <p:cNvPr id="1" name="Shape 67"/>
        <p:cNvGrpSpPr/>
        <p:nvPr/>
      </p:nvGrpSpPr>
      <p:grpSpPr>
        <a:xfrm>
          <a:off x="0" y="0"/>
          <a:ext cx="0" cy="0"/>
          <a:chOff x="0" y="0"/>
          <a:chExt cx="0" cy="0"/>
        </a:xfrm>
      </p:grpSpPr>
      <p:pic>
        <p:nvPicPr>
          <p:cNvPr id="68" name="Google Shape;68;p14"/>
          <p:cNvPicPr preferRelativeResize="0"/>
          <p:nvPr/>
        </p:nvPicPr>
        <p:blipFill rotWithShape="1">
          <a:blip r:embed="rId2">
            <a:alphaModFix/>
          </a:blip>
          <a:srcRect/>
          <a:stretch/>
        </p:blipFill>
        <p:spPr>
          <a:xfrm>
            <a:off x="3970" y="12789"/>
            <a:ext cx="9145317" cy="5144241"/>
          </a:xfrm>
          <a:prstGeom prst="rect">
            <a:avLst/>
          </a:prstGeom>
          <a:noFill/>
          <a:ln>
            <a:noFill/>
          </a:ln>
        </p:spPr>
      </p:pic>
      <p:sp>
        <p:nvSpPr>
          <p:cNvPr id="69" name="Google Shape;69;p14"/>
          <p:cNvSpPr>
            <a:spLocks noGrp="1"/>
          </p:cNvSpPr>
          <p:nvPr>
            <p:ph type="pic" idx="2"/>
          </p:nvPr>
        </p:nvSpPr>
        <p:spPr>
          <a:xfrm>
            <a:off x="439738" y="321074"/>
            <a:ext cx="8247061" cy="4172674"/>
          </a:xfrm>
          <a:prstGeom prst="rect">
            <a:avLst/>
          </a:prstGeom>
          <a:noFill/>
          <a:ln>
            <a:noFill/>
          </a:ln>
        </p:spPr>
      </p:sp>
      <p:sp>
        <p:nvSpPr>
          <p:cNvPr id="70" name="Google Shape;70;p14"/>
          <p:cNvSpPr txBox="1">
            <a:spLocks noGrp="1"/>
          </p:cNvSpPr>
          <p:nvPr>
            <p:ph type="title"/>
          </p:nvPr>
        </p:nvSpPr>
        <p:spPr>
          <a:xfrm>
            <a:off x="439738" y="314220"/>
            <a:ext cx="8247062" cy="95968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600"/>
              <a:buFont typeface="Calibri"/>
              <a:buNone/>
              <a:defRPr sz="2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4"/>
          <p:cNvSpPr txBox="1"/>
          <p:nvPr/>
        </p:nvSpPr>
        <p:spPr>
          <a:xfrm>
            <a:off x="439738" y="1345337"/>
            <a:ext cx="8264524" cy="313937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37EA6"/>
              </a:buClr>
              <a:buSzPts val="1350"/>
              <a:buFont typeface="Arial"/>
              <a:buNone/>
            </a:pPr>
            <a:endParaRPr sz="1800" b="0" i="0" u="none" strike="noStrike" cap="none">
              <a:solidFill>
                <a:srgbClr val="262626"/>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Fullscreen">
  <p:cSld name="Image Fullscreen">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640636" y="0"/>
            <a:ext cx="5841987" cy="823722"/>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2102"/>
              <a:buFont typeface="Calibri"/>
              <a:buNone/>
              <a:defRPr sz="2102"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5"/>
          <p:cNvSpPr>
            <a:spLocks noGrp="1"/>
          </p:cNvSpPr>
          <p:nvPr>
            <p:ph type="pic" idx="2"/>
          </p:nvPr>
        </p:nvSpPr>
        <p:spPr>
          <a:xfrm>
            <a:off x="0" y="961009"/>
            <a:ext cx="9151938" cy="3912680"/>
          </a:xfrm>
          <a:prstGeom prst="rect">
            <a:avLst/>
          </a:prstGeom>
          <a:noFill/>
          <a:ln>
            <a:noFill/>
          </a:ln>
        </p:spPr>
      </p:sp>
      <p:sp>
        <p:nvSpPr>
          <p:cNvPr id="75" name="Google Shape;75;p15"/>
          <p:cNvSpPr txBox="1">
            <a:spLocks noGrp="1"/>
          </p:cNvSpPr>
          <p:nvPr>
            <p:ph type="body" idx="1"/>
          </p:nvPr>
        </p:nvSpPr>
        <p:spPr>
          <a:xfrm>
            <a:off x="0" y="4404625"/>
            <a:ext cx="9151938" cy="343218"/>
          </a:xfrm>
          <a:prstGeom prst="rect">
            <a:avLst/>
          </a:prstGeom>
          <a:solidFill>
            <a:schemeClr val="lt1">
              <a:alpha val="49803"/>
            </a:schemeClr>
          </a:solidFill>
          <a:ln>
            <a:noFill/>
          </a:ln>
        </p:spPr>
        <p:txBody>
          <a:bodyPr spcFirstLastPara="1" wrap="square" lIns="274300" tIns="45700" rIns="182875" bIns="45700" anchor="ctr" anchorCtr="0">
            <a:normAutofit/>
          </a:bodyPr>
          <a:lstStyle>
            <a:lvl1pPr marL="457200" marR="0" lvl="0" indent="-285813" algn="l" rtl="0">
              <a:lnSpc>
                <a:spcPct val="90000"/>
              </a:lnSpc>
              <a:spcBef>
                <a:spcPts val="751"/>
              </a:spcBef>
              <a:spcAft>
                <a:spcPts val="0"/>
              </a:spcAft>
              <a:buClr>
                <a:schemeClr val="dk1"/>
              </a:buClr>
              <a:buSzPts val="901"/>
              <a:buFont typeface="Arial"/>
              <a:buChar char="•"/>
              <a:defRPr sz="901" b="0" i="0" u="none" strike="noStrike" cap="none">
                <a:solidFill>
                  <a:schemeClr val="dk1"/>
                </a:solidFill>
                <a:latin typeface="Calibri"/>
                <a:ea typeface="Calibri"/>
                <a:cs typeface="Calibri"/>
                <a:sym typeface="Calibri"/>
              </a:defRPr>
            </a:lvl1pPr>
            <a:lvl2pPr marL="914400" marR="0" lvl="1" indent="-343027" algn="l" rtl="0">
              <a:lnSpc>
                <a:spcPct val="90000"/>
              </a:lnSpc>
              <a:spcBef>
                <a:spcPts val="375"/>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on Right">
  <p:cSld name="Image on Right">
    <p:spTree>
      <p:nvGrpSpPr>
        <p:cNvPr id="1" name="Shape 76"/>
        <p:cNvGrpSpPr/>
        <p:nvPr/>
      </p:nvGrpSpPr>
      <p:grpSpPr>
        <a:xfrm>
          <a:off x="0" y="0"/>
          <a:ext cx="0" cy="0"/>
          <a:chOff x="0" y="0"/>
          <a:chExt cx="0" cy="0"/>
        </a:xfrm>
      </p:grpSpPr>
      <p:sp>
        <p:nvSpPr>
          <p:cNvPr id="77" name="Google Shape;77;p16"/>
          <p:cNvSpPr>
            <a:spLocks noGrp="1"/>
          </p:cNvSpPr>
          <p:nvPr>
            <p:ph type="pic" idx="2"/>
          </p:nvPr>
        </p:nvSpPr>
        <p:spPr>
          <a:xfrm>
            <a:off x="5491164" y="961009"/>
            <a:ext cx="3660775" cy="3912680"/>
          </a:xfrm>
          <a:prstGeom prst="rect">
            <a:avLst/>
          </a:prstGeom>
          <a:noFill/>
          <a:ln>
            <a:noFill/>
          </a:ln>
        </p:spPr>
      </p:sp>
      <p:sp>
        <p:nvSpPr>
          <p:cNvPr id="78" name="Google Shape;78;p16"/>
          <p:cNvSpPr txBox="1">
            <a:spLocks noGrp="1"/>
          </p:cNvSpPr>
          <p:nvPr>
            <p:ph type="body" idx="1"/>
          </p:nvPr>
        </p:nvSpPr>
        <p:spPr>
          <a:xfrm>
            <a:off x="640636" y="1166940"/>
            <a:ext cx="4520166" cy="34321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450"/>
              </a:spcBef>
              <a:spcAft>
                <a:spcPts val="0"/>
              </a:spcAft>
              <a:buClr>
                <a:schemeClr val="dk1"/>
              </a:buClr>
              <a:buSzPts val="1501"/>
              <a:buFont typeface="Arial"/>
              <a:buNone/>
              <a:defRPr sz="1501" b="0" i="0" u="none" strike="noStrike" cap="none">
                <a:solidFill>
                  <a:schemeClr val="dk1"/>
                </a:solidFill>
                <a:latin typeface="Calibri"/>
                <a:ea typeface="Calibri"/>
                <a:cs typeface="Calibri"/>
                <a:sym typeface="Calibri"/>
              </a:defRPr>
            </a:lvl1pPr>
            <a:lvl2pPr marL="914400" marR="0" lvl="1"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2pPr>
            <a:lvl3pPr marL="1371600" marR="0" lvl="2"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901"/>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79" name="Google Shape;79;p16"/>
          <p:cNvSpPr txBox="1">
            <a:spLocks noGrp="1"/>
          </p:cNvSpPr>
          <p:nvPr>
            <p:ph type="body" idx="3"/>
          </p:nvPr>
        </p:nvSpPr>
        <p:spPr>
          <a:xfrm>
            <a:off x="5491163" y="4404625"/>
            <a:ext cx="3660775" cy="343218"/>
          </a:xfrm>
          <a:prstGeom prst="rect">
            <a:avLst/>
          </a:prstGeom>
          <a:solidFill>
            <a:schemeClr val="lt1">
              <a:alpha val="49803"/>
            </a:schemeClr>
          </a:solidFill>
          <a:ln>
            <a:noFill/>
          </a:ln>
        </p:spPr>
        <p:txBody>
          <a:bodyPr spcFirstLastPara="1" wrap="square" lIns="274300" tIns="45700" rIns="182875" bIns="45700" anchor="ctr" anchorCtr="0">
            <a:normAutofit/>
          </a:bodyPr>
          <a:lstStyle>
            <a:lvl1pPr marL="457200" marR="0" lvl="0" indent="-285813" algn="l" rtl="0">
              <a:lnSpc>
                <a:spcPct val="90000"/>
              </a:lnSpc>
              <a:spcBef>
                <a:spcPts val="751"/>
              </a:spcBef>
              <a:spcAft>
                <a:spcPts val="0"/>
              </a:spcAft>
              <a:buClr>
                <a:schemeClr val="dk1"/>
              </a:buClr>
              <a:buSzPts val="901"/>
              <a:buFont typeface="Arial"/>
              <a:buChar char="•"/>
              <a:defRPr sz="901" b="0" i="0" u="none" strike="noStrike" cap="none">
                <a:solidFill>
                  <a:schemeClr val="dk1"/>
                </a:solidFill>
                <a:latin typeface="Calibri"/>
                <a:ea typeface="Calibri"/>
                <a:cs typeface="Calibri"/>
                <a:sym typeface="Calibri"/>
              </a:defRPr>
            </a:lvl1pPr>
            <a:lvl2pPr marL="914400" marR="0" lvl="1" indent="-343027" algn="l" rtl="0">
              <a:lnSpc>
                <a:spcPct val="90000"/>
              </a:lnSpc>
              <a:spcBef>
                <a:spcPts val="375"/>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80" name="Google Shape;80;p16"/>
          <p:cNvSpPr txBox="1">
            <a:spLocks noGrp="1"/>
          </p:cNvSpPr>
          <p:nvPr>
            <p:ph type="title"/>
          </p:nvPr>
        </p:nvSpPr>
        <p:spPr>
          <a:xfrm>
            <a:off x="640636" y="0"/>
            <a:ext cx="5948760" cy="823722"/>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2102"/>
              <a:buFont typeface="Calibri"/>
              <a:buNone/>
              <a:defRPr sz="2102"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a:stretch/>
        </p:blipFill>
        <p:spPr>
          <a:xfrm>
            <a:off x="0" y="12700"/>
            <a:ext cx="9153525" cy="514508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Two Columns">
  <p:cSld name="Text Two Columns">
    <p:spTree>
      <p:nvGrpSpPr>
        <p:cNvPr id="1" name="Shape 83"/>
        <p:cNvGrpSpPr/>
        <p:nvPr/>
      </p:nvGrpSpPr>
      <p:grpSpPr>
        <a:xfrm>
          <a:off x="0" y="0"/>
          <a:ext cx="0" cy="0"/>
          <a:chOff x="0" y="0"/>
          <a:chExt cx="0" cy="0"/>
        </a:xfrm>
      </p:grpSpPr>
      <p:sp>
        <p:nvSpPr>
          <p:cNvPr id="84" name="Google Shape;84;p18"/>
          <p:cNvSpPr txBox="1">
            <a:spLocks noGrp="1"/>
          </p:cNvSpPr>
          <p:nvPr>
            <p:ph type="body" idx="1"/>
          </p:nvPr>
        </p:nvSpPr>
        <p:spPr>
          <a:xfrm>
            <a:off x="640636" y="1166940"/>
            <a:ext cx="3660775" cy="34321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450"/>
              </a:spcBef>
              <a:spcAft>
                <a:spcPts val="0"/>
              </a:spcAft>
              <a:buClr>
                <a:schemeClr val="dk1"/>
              </a:buClr>
              <a:buSzPts val="1501"/>
              <a:buFont typeface="Arial"/>
              <a:buNone/>
              <a:defRPr sz="1501" b="0" i="0" u="none" strike="noStrike" cap="none">
                <a:solidFill>
                  <a:schemeClr val="dk1"/>
                </a:solidFill>
                <a:latin typeface="Calibri"/>
                <a:ea typeface="Calibri"/>
                <a:cs typeface="Calibri"/>
                <a:sym typeface="Calibri"/>
              </a:defRPr>
            </a:lvl1pPr>
            <a:lvl2pPr marL="914400" marR="0" lvl="1"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2pPr>
            <a:lvl3pPr marL="1371600" marR="0" lvl="2"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901"/>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85" name="Google Shape;85;p18"/>
          <p:cNvSpPr txBox="1">
            <a:spLocks noGrp="1"/>
          </p:cNvSpPr>
          <p:nvPr>
            <p:ph type="body" idx="2"/>
          </p:nvPr>
        </p:nvSpPr>
        <p:spPr>
          <a:xfrm>
            <a:off x="4575969" y="1166940"/>
            <a:ext cx="3660775" cy="34321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450"/>
              </a:spcBef>
              <a:spcAft>
                <a:spcPts val="0"/>
              </a:spcAft>
              <a:buClr>
                <a:schemeClr val="dk1"/>
              </a:buClr>
              <a:buSzPts val="1501"/>
              <a:buFont typeface="Arial"/>
              <a:buNone/>
              <a:defRPr sz="1501" b="0" i="0" u="none" strike="noStrike" cap="none">
                <a:solidFill>
                  <a:schemeClr val="dk1"/>
                </a:solidFill>
                <a:latin typeface="Calibri"/>
                <a:ea typeface="Calibri"/>
                <a:cs typeface="Calibri"/>
                <a:sym typeface="Calibri"/>
              </a:defRPr>
            </a:lvl1pPr>
            <a:lvl2pPr marL="914400" marR="0" lvl="1"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2pPr>
            <a:lvl3pPr marL="1371600" marR="0" lvl="2"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901"/>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86" name="Google Shape;86;p18"/>
          <p:cNvSpPr txBox="1">
            <a:spLocks noGrp="1"/>
          </p:cNvSpPr>
          <p:nvPr>
            <p:ph type="title"/>
          </p:nvPr>
        </p:nvSpPr>
        <p:spPr>
          <a:xfrm>
            <a:off x="640636" y="0"/>
            <a:ext cx="5948760" cy="823722"/>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2102"/>
              <a:buFont typeface="Calibri"/>
              <a:buNone/>
              <a:defRPr sz="2102"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88"/>
        <p:cNvGrpSpPr/>
        <p:nvPr/>
      </p:nvGrpSpPr>
      <p:grpSpPr>
        <a:xfrm>
          <a:off x="0" y="0"/>
          <a:ext cx="0" cy="0"/>
          <a:chOff x="0" y="0"/>
          <a:chExt cx="0" cy="0"/>
        </a:xfrm>
      </p:grpSpPr>
      <p:sp>
        <p:nvSpPr>
          <p:cNvPr id="89" name="Google Shape;89;p20"/>
          <p:cNvSpPr txBox="1">
            <a:spLocks noGrp="1"/>
          </p:cNvSpPr>
          <p:nvPr>
            <p:ph type="body" idx="1"/>
          </p:nvPr>
        </p:nvSpPr>
        <p:spPr>
          <a:xfrm>
            <a:off x="640635" y="1830494"/>
            <a:ext cx="7779147" cy="67499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450"/>
              </a:spcBef>
              <a:spcAft>
                <a:spcPts val="0"/>
              </a:spcAft>
              <a:buClr>
                <a:srgbClr val="005EBB"/>
              </a:buClr>
              <a:buSzPts val="1952"/>
              <a:buFont typeface="Arial"/>
              <a:buNone/>
              <a:defRPr sz="1952" b="0" i="0" u="none" strike="noStrike" cap="none">
                <a:solidFill>
                  <a:srgbClr val="005EBB"/>
                </a:solidFill>
                <a:latin typeface="Calibri"/>
                <a:ea typeface="Calibri"/>
                <a:cs typeface="Calibri"/>
                <a:sym typeface="Calibri"/>
              </a:defRPr>
            </a:lvl1pPr>
            <a:lvl2pPr marL="914400" marR="0" lvl="1" indent="-343027" algn="l" rtl="0">
              <a:lnSpc>
                <a:spcPct val="90000"/>
              </a:lnSpc>
              <a:spcBef>
                <a:spcPts val="901"/>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90" name="Google Shape;90;p20"/>
          <p:cNvSpPr txBox="1">
            <a:spLocks noGrp="1"/>
          </p:cNvSpPr>
          <p:nvPr>
            <p:ph type="body" idx="2"/>
          </p:nvPr>
        </p:nvSpPr>
        <p:spPr>
          <a:xfrm>
            <a:off x="640635" y="2635537"/>
            <a:ext cx="7779147" cy="853842"/>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rgbClr val="003399"/>
              </a:buClr>
              <a:buSzPts val="2402"/>
              <a:buFont typeface="Arial"/>
              <a:buNone/>
              <a:defRPr sz="2402" b="1" i="0" u="none" strike="noStrike" cap="none">
                <a:solidFill>
                  <a:srgbClr val="003399"/>
                </a:solidFill>
                <a:latin typeface="Calibri"/>
                <a:ea typeface="Calibri"/>
                <a:cs typeface="Calibri"/>
                <a:sym typeface="Calibri"/>
              </a:defRPr>
            </a:lvl1pPr>
            <a:lvl2pPr marL="914400" marR="0" lvl="1" indent="-343027" algn="l" rtl="0">
              <a:lnSpc>
                <a:spcPct val="90000"/>
              </a:lnSpc>
              <a:spcBef>
                <a:spcPts val="901"/>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cxnSp>
        <p:nvCxnSpPr>
          <p:cNvPr id="91" name="Google Shape;91;p20"/>
          <p:cNvCxnSpPr/>
          <p:nvPr/>
        </p:nvCxnSpPr>
        <p:spPr>
          <a:xfrm>
            <a:off x="657799" y="2566893"/>
            <a:ext cx="7690167" cy="0"/>
          </a:xfrm>
          <a:prstGeom prst="straightConnector1">
            <a:avLst/>
          </a:prstGeom>
          <a:noFill/>
          <a:ln w="9525" cap="flat" cmpd="sng">
            <a:solidFill>
              <a:srgbClr val="D3D3D3"/>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image">
  <p:cSld name="1_title and image">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a:stretch/>
        </p:blipFill>
        <p:spPr>
          <a:xfrm>
            <a:off x="3970" y="12789"/>
            <a:ext cx="9145317" cy="5144241"/>
          </a:xfrm>
          <a:prstGeom prst="rect">
            <a:avLst/>
          </a:prstGeom>
          <a:noFill/>
          <a:ln>
            <a:noFill/>
          </a:ln>
        </p:spPr>
      </p:pic>
      <p:sp>
        <p:nvSpPr>
          <p:cNvPr id="18" name="Google Shape;18;p3"/>
          <p:cNvSpPr txBox="1">
            <a:spLocks noGrp="1"/>
          </p:cNvSpPr>
          <p:nvPr>
            <p:ph type="title"/>
          </p:nvPr>
        </p:nvSpPr>
        <p:spPr>
          <a:xfrm>
            <a:off x="439738" y="277644"/>
            <a:ext cx="8247062" cy="8046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600"/>
              <a:buFont typeface="Calibri"/>
              <a:buNone/>
              <a:defRPr sz="2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a:spLocks noGrp="1"/>
          </p:cNvSpPr>
          <p:nvPr>
            <p:ph type="pic" idx="2"/>
          </p:nvPr>
        </p:nvSpPr>
        <p:spPr>
          <a:xfrm>
            <a:off x="443210" y="1149178"/>
            <a:ext cx="8230527" cy="3274929"/>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3"/>
              <a:buFont typeface="Calibri"/>
              <a:buNone/>
              <a:defRPr sz="3303"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1"/>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62077" algn="l" rtl="0">
              <a:lnSpc>
                <a:spcPct val="90000"/>
              </a:lnSpc>
              <a:spcBef>
                <a:spcPts val="751"/>
              </a:spcBef>
              <a:spcAft>
                <a:spcPts val="0"/>
              </a:spcAft>
              <a:buClr>
                <a:schemeClr val="dk1"/>
              </a:buClr>
              <a:buSzPts val="2102"/>
              <a:buFont typeface="Arial"/>
              <a:buChar char="•"/>
              <a:defRPr sz="2102" b="0" i="0" u="none" strike="noStrike" cap="none">
                <a:solidFill>
                  <a:schemeClr val="dk1"/>
                </a:solidFill>
                <a:latin typeface="Calibri"/>
                <a:ea typeface="Calibri"/>
                <a:cs typeface="Calibri"/>
                <a:sym typeface="Calibri"/>
              </a:defRPr>
            </a:lvl1pPr>
            <a:lvl2pPr marL="914400" marR="0" lvl="1" indent="-343027" algn="l" rtl="0">
              <a:lnSpc>
                <a:spcPct val="90000"/>
              </a:lnSpc>
              <a:spcBef>
                <a:spcPts val="375"/>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95" name="Google Shape;95;p21"/>
          <p:cNvSpPr txBox="1">
            <a:spLocks noGrp="1"/>
          </p:cNvSpPr>
          <p:nvPr>
            <p:ph type="sldNum" idx="12"/>
          </p:nvPr>
        </p:nvSpPr>
        <p:spPr>
          <a:xfrm>
            <a:off x="8093745" y="42902"/>
            <a:ext cx="915194" cy="185909"/>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One Column">
  <p:cSld name="Text One Column">
    <p:spTree>
      <p:nvGrpSpPr>
        <p:cNvPr id="1" name="Shape 96"/>
        <p:cNvGrpSpPr/>
        <p:nvPr/>
      </p:nvGrpSpPr>
      <p:grpSpPr>
        <a:xfrm>
          <a:off x="0" y="0"/>
          <a:ext cx="0" cy="0"/>
          <a:chOff x="0" y="0"/>
          <a:chExt cx="0" cy="0"/>
        </a:xfrm>
      </p:grpSpPr>
      <p:sp>
        <p:nvSpPr>
          <p:cNvPr id="97" name="Google Shape;97;p22"/>
          <p:cNvSpPr txBox="1">
            <a:spLocks noGrp="1"/>
          </p:cNvSpPr>
          <p:nvPr>
            <p:ph type="body" idx="1"/>
          </p:nvPr>
        </p:nvSpPr>
        <p:spPr>
          <a:xfrm>
            <a:off x="640636" y="1166940"/>
            <a:ext cx="8053704" cy="34321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450"/>
              </a:spcBef>
              <a:spcAft>
                <a:spcPts val="0"/>
              </a:spcAft>
              <a:buClr>
                <a:schemeClr val="dk1"/>
              </a:buClr>
              <a:buSzPts val="1501"/>
              <a:buFont typeface="Arial"/>
              <a:buNone/>
              <a:defRPr sz="1501" b="0" i="0" u="none" strike="noStrike" cap="none">
                <a:solidFill>
                  <a:schemeClr val="dk1"/>
                </a:solidFill>
                <a:latin typeface="Calibri"/>
                <a:ea typeface="Calibri"/>
                <a:cs typeface="Calibri"/>
                <a:sym typeface="Calibri"/>
              </a:defRPr>
            </a:lvl1pPr>
            <a:lvl2pPr marL="914400" marR="0" lvl="1"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2pPr>
            <a:lvl3pPr marL="1371600" marR="0" lvl="2"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23913" algn="l" rtl="0">
              <a:lnSpc>
                <a:spcPct val="100000"/>
              </a:lnSpc>
              <a:spcBef>
                <a:spcPts val="901"/>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901"/>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98" name="Google Shape;98;p22"/>
          <p:cNvSpPr txBox="1">
            <a:spLocks noGrp="1"/>
          </p:cNvSpPr>
          <p:nvPr>
            <p:ph type="title"/>
          </p:nvPr>
        </p:nvSpPr>
        <p:spPr>
          <a:xfrm>
            <a:off x="640636" y="0"/>
            <a:ext cx="5948760" cy="823722"/>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2102"/>
              <a:buFont typeface="Calibri"/>
              <a:buNone/>
              <a:defRPr sz="2102"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99"/>
        <p:cNvGrpSpPr/>
        <p:nvPr/>
      </p:nvGrpSpPr>
      <p:grpSpPr>
        <a:xfrm>
          <a:off x="0" y="0"/>
          <a:ext cx="0" cy="0"/>
          <a:chOff x="0" y="0"/>
          <a:chExt cx="0" cy="0"/>
        </a:xfrm>
      </p:grpSpPr>
      <p:cxnSp>
        <p:nvCxnSpPr>
          <p:cNvPr id="100" name="Google Shape;100;p23"/>
          <p:cNvCxnSpPr/>
          <p:nvPr/>
        </p:nvCxnSpPr>
        <p:spPr>
          <a:xfrm>
            <a:off x="657796" y="2566981"/>
            <a:ext cx="7690170" cy="0"/>
          </a:xfrm>
          <a:prstGeom prst="straightConnector1">
            <a:avLst/>
          </a:prstGeom>
          <a:noFill/>
          <a:ln w="9525" cap="flat" cmpd="sng">
            <a:solidFill>
              <a:srgbClr val="D3D3D3"/>
            </a:solidFill>
            <a:prstDash val="solid"/>
            <a:round/>
            <a:headEnd type="none" w="med" len="med"/>
            <a:tailEnd type="none" w="med" len="med"/>
          </a:ln>
        </p:spPr>
      </p:cxnSp>
      <p:sp>
        <p:nvSpPr>
          <p:cNvPr id="101" name="Google Shape;101;p23"/>
          <p:cNvSpPr txBox="1">
            <a:spLocks noGrp="1"/>
          </p:cNvSpPr>
          <p:nvPr>
            <p:ph type="body" idx="1"/>
          </p:nvPr>
        </p:nvSpPr>
        <p:spPr>
          <a:xfrm>
            <a:off x="640635" y="1830494"/>
            <a:ext cx="7779147" cy="67499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450"/>
              </a:spcBef>
              <a:spcAft>
                <a:spcPts val="0"/>
              </a:spcAft>
              <a:buClr>
                <a:srgbClr val="005EBB"/>
              </a:buClr>
              <a:buSzPts val="1952"/>
              <a:buFont typeface="Arial"/>
              <a:buNone/>
              <a:defRPr sz="1952" b="0" i="0" u="none" strike="noStrike" cap="none">
                <a:solidFill>
                  <a:srgbClr val="005EBB"/>
                </a:solidFill>
                <a:latin typeface="Calibri"/>
                <a:ea typeface="Calibri"/>
                <a:cs typeface="Calibri"/>
                <a:sym typeface="Calibri"/>
              </a:defRPr>
            </a:lvl1pPr>
            <a:lvl2pPr marL="914400" marR="0" lvl="1" indent="-343027" algn="l" rtl="0">
              <a:lnSpc>
                <a:spcPct val="90000"/>
              </a:lnSpc>
              <a:spcBef>
                <a:spcPts val="901"/>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102" name="Google Shape;102;p23"/>
          <p:cNvSpPr txBox="1">
            <a:spLocks noGrp="1"/>
          </p:cNvSpPr>
          <p:nvPr>
            <p:ph type="body" idx="2"/>
          </p:nvPr>
        </p:nvSpPr>
        <p:spPr>
          <a:xfrm>
            <a:off x="640635" y="2635537"/>
            <a:ext cx="7779147" cy="853842"/>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rgbClr val="003399"/>
              </a:buClr>
              <a:buSzPts val="2402"/>
              <a:buFont typeface="Arial"/>
              <a:buNone/>
              <a:defRPr sz="2402" b="1" i="0" u="none" strike="noStrike" cap="none">
                <a:solidFill>
                  <a:srgbClr val="003399"/>
                </a:solidFill>
                <a:latin typeface="Calibri"/>
                <a:ea typeface="Calibri"/>
                <a:cs typeface="Calibri"/>
                <a:sym typeface="Calibri"/>
              </a:defRPr>
            </a:lvl1pPr>
            <a:lvl2pPr marL="914400" marR="0" lvl="1" indent="-343027" algn="l" rtl="0">
              <a:lnSpc>
                <a:spcPct val="90000"/>
              </a:lnSpc>
              <a:spcBef>
                <a:spcPts val="901"/>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Bordered">
  <p:cSld name="Image Bordered">
    <p:spTree>
      <p:nvGrpSpPr>
        <p:cNvPr id="1" name="Shape 103"/>
        <p:cNvGrpSpPr/>
        <p:nvPr/>
      </p:nvGrpSpPr>
      <p:grpSpPr>
        <a:xfrm>
          <a:off x="0" y="0"/>
          <a:ext cx="0" cy="0"/>
          <a:chOff x="0" y="0"/>
          <a:chExt cx="0" cy="0"/>
        </a:xfrm>
      </p:grpSpPr>
      <p:sp>
        <p:nvSpPr>
          <p:cNvPr id="104" name="Google Shape;104;p24"/>
          <p:cNvSpPr>
            <a:spLocks noGrp="1"/>
          </p:cNvSpPr>
          <p:nvPr>
            <p:ph type="pic" idx="2"/>
          </p:nvPr>
        </p:nvSpPr>
        <p:spPr>
          <a:xfrm>
            <a:off x="640636" y="1201262"/>
            <a:ext cx="7870667" cy="3432175"/>
          </a:xfrm>
          <a:prstGeom prst="rect">
            <a:avLst/>
          </a:prstGeom>
          <a:noFill/>
          <a:ln>
            <a:noFill/>
          </a:ln>
        </p:spPr>
      </p:sp>
      <p:sp>
        <p:nvSpPr>
          <p:cNvPr id="105" name="Google Shape;105;p24"/>
          <p:cNvSpPr txBox="1">
            <a:spLocks noGrp="1"/>
          </p:cNvSpPr>
          <p:nvPr>
            <p:ph type="body" idx="1"/>
          </p:nvPr>
        </p:nvSpPr>
        <p:spPr>
          <a:xfrm>
            <a:off x="640636" y="4290219"/>
            <a:ext cx="7870667" cy="343218"/>
          </a:xfrm>
          <a:prstGeom prst="rect">
            <a:avLst/>
          </a:prstGeom>
          <a:solidFill>
            <a:schemeClr val="lt1">
              <a:alpha val="49803"/>
            </a:schemeClr>
          </a:solidFill>
          <a:ln>
            <a:noFill/>
          </a:ln>
        </p:spPr>
        <p:txBody>
          <a:bodyPr spcFirstLastPara="1" wrap="square" lIns="274300" tIns="45700" rIns="182875" bIns="45700" anchor="ctr" anchorCtr="0">
            <a:normAutofit/>
          </a:bodyPr>
          <a:lstStyle>
            <a:lvl1pPr marL="457200" marR="0" lvl="0" indent="-285813" algn="l" rtl="0">
              <a:lnSpc>
                <a:spcPct val="90000"/>
              </a:lnSpc>
              <a:spcBef>
                <a:spcPts val="751"/>
              </a:spcBef>
              <a:spcAft>
                <a:spcPts val="0"/>
              </a:spcAft>
              <a:buClr>
                <a:schemeClr val="dk1"/>
              </a:buClr>
              <a:buSzPts val="901"/>
              <a:buFont typeface="Arial"/>
              <a:buChar char="•"/>
              <a:defRPr sz="901" b="0" i="0" u="none" strike="noStrike" cap="none">
                <a:solidFill>
                  <a:schemeClr val="dk1"/>
                </a:solidFill>
                <a:latin typeface="Calibri"/>
                <a:ea typeface="Calibri"/>
                <a:cs typeface="Calibri"/>
                <a:sym typeface="Calibri"/>
              </a:defRPr>
            </a:lvl1pPr>
            <a:lvl2pPr marL="914400" marR="0" lvl="1" indent="-343027" algn="l" rtl="0">
              <a:lnSpc>
                <a:spcPct val="90000"/>
              </a:lnSpc>
              <a:spcBef>
                <a:spcPts val="375"/>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106" name="Google Shape;106;p24"/>
          <p:cNvSpPr txBox="1">
            <a:spLocks noGrp="1"/>
          </p:cNvSpPr>
          <p:nvPr>
            <p:ph type="title"/>
          </p:nvPr>
        </p:nvSpPr>
        <p:spPr>
          <a:xfrm>
            <a:off x="640636" y="0"/>
            <a:ext cx="5841987" cy="823722"/>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2102"/>
              <a:buFont typeface="Calibri"/>
              <a:buNone/>
              <a:defRPr sz="2102"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able">
  <p:cSld name="1_Table">
    <p:spTree>
      <p:nvGrpSpPr>
        <p:cNvPr id="1" name="Shape 107"/>
        <p:cNvGrpSpPr/>
        <p:nvPr/>
      </p:nvGrpSpPr>
      <p:grpSpPr>
        <a:xfrm>
          <a:off x="0" y="0"/>
          <a:ext cx="0" cy="0"/>
          <a:chOff x="0" y="0"/>
          <a:chExt cx="0" cy="0"/>
        </a:xfrm>
      </p:grpSpPr>
      <p:sp>
        <p:nvSpPr>
          <p:cNvPr id="108" name="Google Shape;108;p25"/>
          <p:cNvSpPr txBox="1">
            <a:spLocks noGrp="1"/>
          </p:cNvSpPr>
          <p:nvPr>
            <p:ph type="title"/>
          </p:nvPr>
        </p:nvSpPr>
        <p:spPr>
          <a:xfrm>
            <a:off x="640636" y="0"/>
            <a:ext cx="5841987" cy="823722"/>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2102"/>
              <a:buFont typeface="Calibri"/>
              <a:buNone/>
              <a:defRPr sz="2102"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25"/>
          <p:cNvSpPr txBox="1">
            <a:spLocks noGrp="1"/>
          </p:cNvSpPr>
          <p:nvPr>
            <p:ph type="body" idx="1"/>
          </p:nvPr>
        </p:nvSpPr>
        <p:spPr>
          <a:xfrm>
            <a:off x="640636" y="4404625"/>
            <a:ext cx="7779147" cy="343218"/>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90000"/>
              </a:lnSpc>
              <a:spcBef>
                <a:spcPts val="751"/>
              </a:spcBef>
              <a:spcAft>
                <a:spcPts val="0"/>
              </a:spcAft>
              <a:buClr>
                <a:srgbClr val="3F3F3F"/>
              </a:buClr>
              <a:buSzPts val="1051"/>
              <a:buFont typeface="Arial"/>
              <a:buNone/>
              <a:defRPr sz="1051" b="0" i="0" u="none" strike="noStrike" cap="none">
                <a:solidFill>
                  <a:srgbClr val="3F3F3F"/>
                </a:solidFill>
                <a:latin typeface="Calibri"/>
                <a:ea typeface="Calibri"/>
                <a:cs typeface="Calibri"/>
                <a:sym typeface="Calibri"/>
              </a:defRPr>
            </a:lvl1pPr>
            <a:lvl2pPr marL="914400" marR="0" lvl="1" indent="-343027" algn="l" rtl="0">
              <a:lnSpc>
                <a:spcPct val="90000"/>
              </a:lnSpc>
              <a:spcBef>
                <a:spcPts val="375"/>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
        <p:cNvGrpSpPr/>
        <p:nvPr/>
      </p:nvGrpSpPr>
      <p:grpSpPr>
        <a:xfrm>
          <a:off x="0" y="0"/>
          <a:ext cx="0" cy="0"/>
          <a:chOff x="0" y="0"/>
          <a:chExt cx="0" cy="0"/>
        </a:xfrm>
      </p:grpSpPr>
      <p:cxnSp>
        <p:nvCxnSpPr>
          <p:cNvPr id="111" name="Google Shape;111;p26"/>
          <p:cNvCxnSpPr/>
          <p:nvPr/>
        </p:nvCxnSpPr>
        <p:spPr>
          <a:xfrm>
            <a:off x="657796" y="2566981"/>
            <a:ext cx="7690170" cy="0"/>
          </a:xfrm>
          <a:prstGeom prst="straightConnector1">
            <a:avLst/>
          </a:prstGeom>
          <a:noFill/>
          <a:ln w="9525" cap="flat" cmpd="sng">
            <a:solidFill>
              <a:srgbClr val="D3D3D3"/>
            </a:solidFill>
            <a:prstDash val="solid"/>
            <a:round/>
            <a:headEnd type="none" w="med" len="med"/>
            <a:tailEnd type="none" w="med" len="med"/>
          </a:ln>
        </p:spPr>
      </p:cxnSp>
      <p:sp>
        <p:nvSpPr>
          <p:cNvPr id="112" name="Google Shape;112;p26"/>
          <p:cNvSpPr txBox="1">
            <a:spLocks noGrp="1"/>
          </p:cNvSpPr>
          <p:nvPr>
            <p:ph type="body" idx="1"/>
          </p:nvPr>
        </p:nvSpPr>
        <p:spPr>
          <a:xfrm>
            <a:off x="640635" y="1830494"/>
            <a:ext cx="7779147" cy="67499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450"/>
              </a:spcBef>
              <a:spcAft>
                <a:spcPts val="0"/>
              </a:spcAft>
              <a:buClr>
                <a:srgbClr val="005EBB"/>
              </a:buClr>
              <a:buSzPts val="1952"/>
              <a:buFont typeface="Arial"/>
              <a:buNone/>
              <a:defRPr sz="1952" b="0" i="0" u="none" strike="noStrike" cap="none">
                <a:solidFill>
                  <a:srgbClr val="005EBB"/>
                </a:solidFill>
                <a:latin typeface="Calibri"/>
                <a:ea typeface="Calibri"/>
                <a:cs typeface="Calibri"/>
                <a:sym typeface="Calibri"/>
              </a:defRPr>
            </a:lvl1pPr>
            <a:lvl2pPr marL="914400" marR="0" lvl="1" indent="-343027" algn="l" rtl="0">
              <a:lnSpc>
                <a:spcPct val="90000"/>
              </a:lnSpc>
              <a:spcBef>
                <a:spcPts val="901"/>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113" name="Google Shape;113;p26"/>
          <p:cNvSpPr txBox="1">
            <a:spLocks noGrp="1"/>
          </p:cNvSpPr>
          <p:nvPr>
            <p:ph type="body" idx="2"/>
          </p:nvPr>
        </p:nvSpPr>
        <p:spPr>
          <a:xfrm>
            <a:off x="640635" y="2635537"/>
            <a:ext cx="7779147" cy="853842"/>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rgbClr val="003399"/>
              </a:buClr>
              <a:buSzPts val="2402"/>
              <a:buFont typeface="Arial"/>
              <a:buNone/>
              <a:defRPr sz="2402" b="1" i="0" u="none" strike="noStrike" cap="none">
                <a:solidFill>
                  <a:srgbClr val="003399"/>
                </a:solidFill>
                <a:latin typeface="Calibri"/>
                <a:ea typeface="Calibri"/>
                <a:cs typeface="Calibri"/>
                <a:sym typeface="Calibri"/>
              </a:defRPr>
            </a:lvl1pPr>
            <a:lvl2pPr marL="914400" marR="0" lvl="1" indent="-343027" algn="l" rtl="0">
              <a:lnSpc>
                <a:spcPct val="90000"/>
              </a:lnSpc>
              <a:spcBef>
                <a:spcPts val="901"/>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291352" y="599703"/>
            <a:ext cx="8860800" cy="535800"/>
          </a:xfrm>
          <a:prstGeom prst="rect">
            <a:avLst/>
          </a:prstGeom>
          <a:noFill/>
          <a:ln>
            <a:noFill/>
          </a:ln>
        </p:spPr>
        <p:txBody>
          <a:bodyPr spcFirstLastPara="1" wrap="square" lIns="91500" tIns="91500" rIns="91500" bIns="91500" anchor="ctr" anchorCtr="0">
            <a:noAutofit/>
          </a:bodyPr>
          <a:lstStyle>
            <a:lvl1pPr lvl="0">
              <a:spcBef>
                <a:spcPts val="0"/>
              </a:spcBef>
              <a:spcAft>
                <a:spcPts val="0"/>
              </a:spcAft>
              <a:buClr>
                <a:schemeClr val="dk2"/>
              </a:buClr>
              <a:buSzPts val="2600"/>
              <a:buChar char="●"/>
              <a:defRPr sz="2600">
                <a:solidFill>
                  <a:schemeClr val="dk2"/>
                </a:solidFill>
              </a:defRPr>
            </a:lvl1pPr>
            <a:lvl2pPr lvl="1">
              <a:spcBef>
                <a:spcPts val="0"/>
              </a:spcBef>
              <a:spcAft>
                <a:spcPts val="0"/>
              </a:spcAft>
              <a:buClr>
                <a:schemeClr val="dk2"/>
              </a:buClr>
              <a:buSzPts val="2600"/>
              <a:buFont typeface="Proxima Nova"/>
              <a:buChar char="○"/>
              <a:defRPr sz="2600">
                <a:solidFill>
                  <a:schemeClr val="dk2"/>
                </a:solidFill>
                <a:latin typeface="Proxima Nova"/>
                <a:ea typeface="Proxima Nova"/>
                <a:cs typeface="Proxima Nova"/>
                <a:sym typeface="Proxima Nova"/>
              </a:defRPr>
            </a:lvl2pPr>
            <a:lvl3pPr lvl="2">
              <a:spcBef>
                <a:spcPts val="0"/>
              </a:spcBef>
              <a:spcAft>
                <a:spcPts val="0"/>
              </a:spcAft>
              <a:buClr>
                <a:schemeClr val="dk2"/>
              </a:buClr>
              <a:buSzPts val="2600"/>
              <a:buFont typeface="Proxima Nova"/>
              <a:buChar char="■"/>
              <a:defRPr sz="2600">
                <a:solidFill>
                  <a:schemeClr val="dk2"/>
                </a:solidFill>
                <a:latin typeface="Proxima Nova"/>
                <a:ea typeface="Proxima Nova"/>
                <a:cs typeface="Proxima Nova"/>
                <a:sym typeface="Proxima Nova"/>
              </a:defRPr>
            </a:lvl3pPr>
            <a:lvl4pPr lvl="3">
              <a:spcBef>
                <a:spcPts val="0"/>
              </a:spcBef>
              <a:spcAft>
                <a:spcPts val="0"/>
              </a:spcAft>
              <a:buClr>
                <a:schemeClr val="dk2"/>
              </a:buClr>
              <a:buSzPts val="2600"/>
              <a:buFont typeface="Proxima Nova"/>
              <a:buChar char="●"/>
              <a:defRPr sz="2600">
                <a:solidFill>
                  <a:schemeClr val="dk2"/>
                </a:solidFill>
                <a:latin typeface="Proxima Nova"/>
                <a:ea typeface="Proxima Nova"/>
                <a:cs typeface="Proxima Nova"/>
                <a:sym typeface="Proxima Nova"/>
              </a:defRPr>
            </a:lvl4pPr>
            <a:lvl5pPr lvl="4">
              <a:spcBef>
                <a:spcPts val="0"/>
              </a:spcBef>
              <a:spcAft>
                <a:spcPts val="0"/>
              </a:spcAft>
              <a:buClr>
                <a:schemeClr val="dk2"/>
              </a:buClr>
              <a:buSzPts val="2600"/>
              <a:buFont typeface="Proxima Nova"/>
              <a:buChar char="○"/>
              <a:defRPr sz="2600">
                <a:solidFill>
                  <a:schemeClr val="dk2"/>
                </a:solidFill>
                <a:latin typeface="Proxima Nova"/>
                <a:ea typeface="Proxima Nova"/>
                <a:cs typeface="Proxima Nova"/>
                <a:sym typeface="Proxima Nova"/>
              </a:defRPr>
            </a:lvl5pPr>
            <a:lvl6pPr lvl="5">
              <a:spcBef>
                <a:spcPts val="0"/>
              </a:spcBef>
              <a:spcAft>
                <a:spcPts val="0"/>
              </a:spcAft>
              <a:buClr>
                <a:schemeClr val="dk2"/>
              </a:buClr>
              <a:buSzPts val="2600"/>
              <a:buFont typeface="Proxima Nova"/>
              <a:buChar char="■"/>
              <a:defRPr sz="2600">
                <a:solidFill>
                  <a:schemeClr val="dk2"/>
                </a:solidFill>
                <a:latin typeface="Proxima Nova"/>
                <a:ea typeface="Proxima Nova"/>
                <a:cs typeface="Proxima Nova"/>
                <a:sym typeface="Proxima Nova"/>
              </a:defRPr>
            </a:lvl6pPr>
            <a:lvl7pPr lvl="6">
              <a:spcBef>
                <a:spcPts val="0"/>
              </a:spcBef>
              <a:spcAft>
                <a:spcPts val="0"/>
              </a:spcAft>
              <a:buClr>
                <a:schemeClr val="dk2"/>
              </a:buClr>
              <a:buSzPts val="2600"/>
              <a:buFont typeface="Proxima Nova"/>
              <a:buChar char="●"/>
              <a:defRPr sz="2600">
                <a:solidFill>
                  <a:schemeClr val="dk2"/>
                </a:solidFill>
                <a:latin typeface="Proxima Nova"/>
                <a:ea typeface="Proxima Nova"/>
                <a:cs typeface="Proxima Nova"/>
                <a:sym typeface="Proxima Nova"/>
              </a:defRPr>
            </a:lvl7pPr>
            <a:lvl8pPr lvl="7">
              <a:spcBef>
                <a:spcPts val="0"/>
              </a:spcBef>
              <a:spcAft>
                <a:spcPts val="0"/>
              </a:spcAft>
              <a:buClr>
                <a:schemeClr val="dk2"/>
              </a:buClr>
              <a:buSzPts val="2600"/>
              <a:buFont typeface="Proxima Nova"/>
              <a:buChar char="○"/>
              <a:defRPr sz="2600">
                <a:solidFill>
                  <a:schemeClr val="dk2"/>
                </a:solidFill>
                <a:latin typeface="Proxima Nova"/>
                <a:ea typeface="Proxima Nova"/>
                <a:cs typeface="Proxima Nova"/>
                <a:sym typeface="Proxima Nova"/>
              </a:defRPr>
            </a:lvl8pPr>
            <a:lvl9pPr lvl="8">
              <a:spcBef>
                <a:spcPts val="0"/>
              </a:spcBef>
              <a:spcAft>
                <a:spcPts val="0"/>
              </a:spcAft>
              <a:buClr>
                <a:schemeClr val="dk2"/>
              </a:buClr>
              <a:buSzPts val="2600"/>
              <a:buFont typeface="Proxima Nova"/>
              <a:buChar char="■"/>
              <a:defRPr sz="2600">
                <a:solidFill>
                  <a:schemeClr val="dk2"/>
                </a:solidFill>
                <a:latin typeface="Proxima Nova"/>
                <a:ea typeface="Proxima Nova"/>
                <a:cs typeface="Proxima Nova"/>
                <a:sym typeface="Proxima Nova"/>
              </a:defRPr>
            </a:lvl9pPr>
          </a:lstStyle>
          <a:p>
            <a:endParaRPr/>
          </a:p>
        </p:txBody>
      </p:sp>
      <p:sp>
        <p:nvSpPr>
          <p:cNvPr id="116" name="Google Shape;116;p27"/>
          <p:cNvSpPr txBox="1">
            <a:spLocks noGrp="1"/>
          </p:cNvSpPr>
          <p:nvPr>
            <p:ph type="body" idx="1"/>
          </p:nvPr>
        </p:nvSpPr>
        <p:spPr>
          <a:xfrm>
            <a:off x="177629" y="1246875"/>
            <a:ext cx="7695300" cy="2263200"/>
          </a:xfrm>
          <a:prstGeom prst="rect">
            <a:avLst/>
          </a:prstGeom>
          <a:noFill/>
          <a:ln>
            <a:noFill/>
          </a:ln>
        </p:spPr>
        <p:txBody>
          <a:bodyPr spcFirstLastPara="1" wrap="square" lIns="91500" tIns="91500" rIns="91500" bIns="91500"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17" name="Google Shape;117;p27"/>
          <p:cNvSpPr txBox="1">
            <a:spLocks noGrp="1"/>
          </p:cNvSpPr>
          <p:nvPr>
            <p:ph type="sldNum" idx="12"/>
          </p:nvPr>
        </p:nvSpPr>
        <p:spPr>
          <a:xfrm>
            <a:off x="8543701" y="4830508"/>
            <a:ext cx="549300" cy="393900"/>
          </a:xfrm>
          <a:prstGeom prst="rect">
            <a:avLst/>
          </a:prstGeom>
          <a:noFill/>
          <a:ln>
            <a:noFill/>
          </a:ln>
        </p:spPr>
        <p:txBody>
          <a:bodyPr spcFirstLastPara="1" wrap="square" lIns="91500" tIns="91500" rIns="91500" bIns="91500" anchor="ctr" anchorCtr="0">
            <a:noAutofit/>
          </a:bodyPr>
          <a:lstStyle>
            <a:lvl1pPr lvl="0">
              <a:buNone/>
              <a:defRPr sz="1400">
                <a:solidFill>
                  <a:srgbClr val="FFFFFF"/>
                </a:solidFill>
              </a:defRPr>
            </a:lvl1pPr>
            <a:lvl2pPr lvl="1">
              <a:buNone/>
              <a:defRPr sz="1400">
                <a:solidFill>
                  <a:srgbClr val="FFFFFF"/>
                </a:solidFill>
              </a:defRPr>
            </a:lvl2pPr>
            <a:lvl3pPr lvl="2">
              <a:buNone/>
              <a:defRPr sz="1400">
                <a:solidFill>
                  <a:srgbClr val="FFFFFF"/>
                </a:solidFill>
              </a:defRPr>
            </a:lvl3pPr>
            <a:lvl4pPr lvl="3">
              <a:buNone/>
              <a:defRPr sz="1400">
                <a:solidFill>
                  <a:srgbClr val="FFFFFF"/>
                </a:solidFill>
              </a:defRPr>
            </a:lvl4pPr>
            <a:lvl5pPr lvl="4">
              <a:buNone/>
              <a:defRPr sz="1400">
                <a:solidFill>
                  <a:srgbClr val="FFFFFF"/>
                </a:solidFill>
              </a:defRPr>
            </a:lvl5pPr>
            <a:lvl6pPr lvl="5">
              <a:buNone/>
              <a:defRPr sz="1400">
                <a:solidFill>
                  <a:srgbClr val="FFFFFF"/>
                </a:solidFill>
              </a:defRPr>
            </a:lvl6pPr>
            <a:lvl7pPr lvl="6">
              <a:buNone/>
              <a:defRPr sz="1400">
                <a:solidFill>
                  <a:srgbClr val="FFFFFF"/>
                </a:solidFill>
              </a:defRPr>
            </a:lvl7pPr>
            <a:lvl8pPr lvl="7">
              <a:buNone/>
              <a:defRPr sz="1400">
                <a:solidFill>
                  <a:srgbClr val="FFFFFF"/>
                </a:solidFill>
              </a:defRPr>
            </a:lvl8pPr>
            <a:lvl9pPr lvl="8">
              <a:buNone/>
              <a:defRPr sz="14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p28"/>
          <p:cNvSpPr txBox="1">
            <a:spLocks noGrp="1"/>
          </p:cNvSpPr>
          <p:nvPr>
            <p:ph type="body" idx="1"/>
          </p:nvPr>
        </p:nvSpPr>
        <p:spPr>
          <a:xfrm>
            <a:off x="311970" y="233040"/>
            <a:ext cx="8717100" cy="4607100"/>
          </a:xfrm>
          <a:prstGeom prst="rect">
            <a:avLst/>
          </a:prstGeom>
          <a:noFill/>
          <a:ln>
            <a:noFill/>
          </a:ln>
        </p:spPr>
        <p:txBody>
          <a:bodyPr spcFirstLastPara="1" wrap="square" lIns="91500" tIns="91500" rIns="91500" bIns="91500" anchor="t" anchorCtr="0">
            <a:noAutofit/>
          </a:bodyPr>
          <a:lstStyle>
            <a:lvl1pPr marL="457200" lvl="0" indent="-228600">
              <a:lnSpc>
                <a:spcPct val="100000"/>
              </a:lnSpc>
              <a:spcBef>
                <a:spcPts val="0"/>
              </a:spcBef>
              <a:spcAft>
                <a:spcPts val="0"/>
              </a:spcAft>
              <a:buSzPts val="1400"/>
              <a:buNone/>
              <a:defRPr sz="1400"/>
            </a:lvl1pPr>
          </a:lstStyle>
          <a:p>
            <a:endParaRPr/>
          </a:p>
        </p:txBody>
      </p:sp>
      <p:sp>
        <p:nvSpPr>
          <p:cNvPr id="120" name="Google Shape;120;p28"/>
          <p:cNvSpPr txBox="1">
            <a:spLocks noGrp="1"/>
          </p:cNvSpPr>
          <p:nvPr>
            <p:ph type="sldNum" idx="12"/>
          </p:nvPr>
        </p:nvSpPr>
        <p:spPr>
          <a:xfrm>
            <a:off x="8479801" y="4667523"/>
            <a:ext cx="549300" cy="393900"/>
          </a:xfrm>
          <a:prstGeom prst="rect">
            <a:avLst/>
          </a:prstGeom>
          <a:noFill/>
          <a:ln>
            <a:noFill/>
          </a:ln>
        </p:spPr>
        <p:txBody>
          <a:bodyPr spcFirstLastPara="1" wrap="square" lIns="91500" tIns="91500" rIns="91500" bIns="91500" anchor="ctr" anchorCtr="0">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1"/>
        <p:cNvGrpSpPr/>
        <p:nvPr/>
      </p:nvGrpSpPr>
      <p:grpSpPr>
        <a:xfrm>
          <a:off x="0" y="0"/>
          <a:ext cx="0" cy="0"/>
          <a:chOff x="0" y="0"/>
          <a:chExt cx="0" cy="0"/>
        </a:xfrm>
      </p:grpSpPr>
      <p:pic>
        <p:nvPicPr>
          <p:cNvPr id="122" name="Google Shape;122;p29"/>
          <p:cNvPicPr preferRelativeResize="0"/>
          <p:nvPr/>
        </p:nvPicPr>
        <p:blipFill>
          <a:blip r:embed="rId2">
            <a:alphaModFix/>
          </a:blip>
          <a:stretch>
            <a:fillRect/>
          </a:stretch>
        </p:blipFill>
        <p:spPr>
          <a:xfrm>
            <a:off x="0" y="0"/>
            <a:ext cx="9151906" cy="5147958"/>
          </a:xfrm>
          <a:prstGeom prst="rect">
            <a:avLst/>
          </a:prstGeom>
          <a:noFill/>
          <a:ln>
            <a:noFill/>
          </a:ln>
        </p:spPr>
      </p:pic>
      <p:sp>
        <p:nvSpPr>
          <p:cNvPr id="123" name="Google Shape;123;p29"/>
          <p:cNvSpPr txBox="1">
            <a:spLocks noGrp="1"/>
          </p:cNvSpPr>
          <p:nvPr>
            <p:ph type="title"/>
          </p:nvPr>
        </p:nvSpPr>
        <p:spPr>
          <a:xfrm>
            <a:off x="5020848" y="185371"/>
            <a:ext cx="4008300" cy="756300"/>
          </a:xfrm>
          <a:prstGeom prst="rect">
            <a:avLst/>
          </a:prstGeom>
          <a:noFill/>
          <a:ln>
            <a:noFill/>
          </a:ln>
        </p:spPr>
        <p:txBody>
          <a:bodyPr spcFirstLastPara="1" wrap="square" lIns="91500" tIns="91500" rIns="91500" bIns="91500" anchor="t" anchorCtr="0">
            <a:noAutofit/>
          </a:bodyPr>
          <a:lstStyle>
            <a:lvl1pPr lvl="0">
              <a:spcBef>
                <a:spcPts val="0"/>
              </a:spcBef>
              <a:spcAft>
                <a:spcPts val="0"/>
              </a:spcAft>
              <a:buClr>
                <a:srgbClr val="0B5394"/>
              </a:buClr>
              <a:buSzPts val="2400"/>
              <a:buFont typeface="Poppins"/>
              <a:buChar char="●"/>
              <a:defRPr sz="2400" b="1">
                <a:solidFill>
                  <a:srgbClr val="0B5394"/>
                </a:solidFill>
                <a:latin typeface="Poppins"/>
                <a:ea typeface="Poppins"/>
                <a:cs typeface="Poppins"/>
                <a:sym typeface="Poppins"/>
              </a:defRPr>
            </a:lvl1pPr>
            <a:lvl2pPr lvl="1">
              <a:spcBef>
                <a:spcPts val="0"/>
              </a:spcBef>
              <a:spcAft>
                <a:spcPts val="0"/>
              </a:spcAft>
              <a:buClr>
                <a:srgbClr val="0B5394"/>
              </a:buClr>
              <a:buSzPts val="2400"/>
              <a:buFont typeface="Poppins"/>
              <a:buChar char="○"/>
              <a:defRPr sz="2400" b="1">
                <a:solidFill>
                  <a:srgbClr val="0B5394"/>
                </a:solidFill>
                <a:latin typeface="Poppins"/>
                <a:ea typeface="Poppins"/>
                <a:cs typeface="Poppins"/>
                <a:sym typeface="Poppins"/>
              </a:defRPr>
            </a:lvl2pPr>
            <a:lvl3pPr lvl="2">
              <a:spcBef>
                <a:spcPts val="0"/>
              </a:spcBef>
              <a:spcAft>
                <a:spcPts val="0"/>
              </a:spcAft>
              <a:buClr>
                <a:srgbClr val="0B5394"/>
              </a:buClr>
              <a:buSzPts val="2400"/>
              <a:buFont typeface="Poppins"/>
              <a:buChar char="■"/>
              <a:defRPr sz="2400" b="1">
                <a:solidFill>
                  <a:srgbClr val="0B5394"/>
                </a:solidFill>
                <a:latin typeface="Poppins"/>
                <a:ea typeface="Poppins"/>
                <a:cs typeface="Poppins"/>
                <a:sym typeface="Poppins"/>
              </a:defRPr>
            </a:lvl3pPr>
            <a:lvl4pPr lvl="3">
              <a:spcBef>
                <a:spcPts val="0"/>
              </a:spcBef>
              <a:spcAft>
                <a:spcPts val="0"/>
              </a:spcAft>
              <a:buClr>
                <a:srgbClr val="0B5394"/>
              </a:buClr>
              <a:buSzPts val="2400"/>
              <a:buFont typeface="Poppins"/>
              <a:buChar char="●"/>
              <a:defRPr sz="2400" b="1">
                <a:solidFill>
                  <a:srgbClr val="0B5394"/>
                </a:solidFill>
                <a:latin typeface="Poppins"/>
                <a:ea typeface="Poppins"/>
                <a:cs typeface="Poppins"/>
                <a:sym typeface="Poppins"/>
              </a:defRPr>
            </a:lvl4pPr>
            <a:lvl5pPr lvl="4">
              <a:spcBef>
                <a:spcPts val="0"/>
              </a:spcBef>
              <a:spcAft>
                <a:spcPts val="0"/>
              </a:spcAft>
              <a:buClr>
                <a:srgbClr val="0B5394"/>
              </a:buClr>
              <a:buSzPts val="2400"/>
              <a:buFont typeface="Poppins"/>
              <a:buChar char="○"/>
              <a:defRPr sz="2400" b="1">
                <a:solidFill>
                  <a:srgbClr val="0B5394"/>
                </a:solidFill>
                <a:latin typeface="Poppins"/>
                <a:ea typeface="Poppins"/>
                <a:cs typeface="Poppins"/>
                <a:sym typeface="Poppins"/>
              </a:defRPr>
            </a:lvl5pPr>
            <a:lvl6pPr lvl="5">
              <a:spcBef>
                <a:spcPts val="0"/>
              </a:spcBef>
              <a:spcAft>
                <a:spcPts val="0"/>
              </a:spcAft>
              <a:buClr>
                <a:srgbClr val="0B5394"/>
              </a:buClr>
              <a:buSzPts val="2400"/>
              <a:buFont typeface="Poppins"/>
              <a:buChar char="■"/>
              <a:defRPr sz="2400" b="1">
                <a:solidFill>
                  <a:srgbClr val="0B5394"/>
                </a:solidFill>
                <a:latin typeface="Poppins"/>
                <a:ea typeface="Poppins"/>
                <a:cs typeface="Poppins"/>
                <a:sym typeface="Poppins"/>
              </a:defRPr>
            </a:lvl6pPr>
            <a:lvl7pPr lvl="6">
              <a:spcBef>
                <a:spcPts val="0"/>
              </a:spcBef>
              <a:spcAft>
                <a:spcPts val="0"/>
              </a:spcAft>
              <a:buClr>
                <a:srgbClr val="0B5394"/>
              </a:buClr>
              <a:buSzPts val="2400"/>
              <a:buFont typeface="Poppins"/>
              <a:buChar char="●"/>
              <a:defRPr sz="2400" b="1">
                <a:solidFill>
                  <a:srgbClr val="0B5394"/>
                </a:solidFill>
                <a:latin typeface="Poppins"/>
                <a:ea typeface="Poppins"/>
                <a:cs typeface="Poppins"/>
                <a:sym typeface="Poppins"/>
              </a:defRPr>
            </a:lvl7pPr>
            <a:lvl8pPr lvl="7">
              <a:spcBef>
                <a:spcPts val="0"/>
              </a:spcBef>
              <a:spcAft>
                <a:spcPts val="0"/>
              </a:spcAft>
              <a:buClr>
                <a:srgbClr val="0B5394"/>
              </a:buClr>
              <a:buSzPts val="2400"/>
              <a:buFont typeface="Poppins"/>
              <a:buChar char="○"/>
              <a:defRPr sz="2400" b="1">
                <a:solidFill>
                  <a:srgbClr val="0B5394"/>
                </a:solidFill>
                <a:latin typeface="Poppins"/>
                <a:ea typeface="Poppins"/>
                <a:cs typeface="Poppins"/>
                <a:sym typeface="Poppins"/>
              </a:defRPr>
            </a:lvl8pPr>
            <a:lvl9pPr lvl="8">
              <a:spcBef>
                <a:spcPts val="0"/>
              </a:spcBef>
              <a:spcAft>
                <a:spcPts val="0"/>
              </a:spcAft>
              <a:buClr>
                <a:srgbClr val="0B5394"/>
              </a:buClr>
              <a:buSzPts val="2400"/>
              <a:buFont typeface="Poppins"/>
              <a:buChar char="■"/>
              <a:defRPr sz="2400" b="1">
                <a:solidFill>
                  <a:srgbClr val="0B5394"/>
                </a:solidFill>
                <a:latin typeface="Poppins"/>
                <a:ea typeface="Poppins"/>
                <a:cs typeface="Poppins"/>
                <a:sym typeface="Poppins"/>
              </a:defRPr>
            </a:lvl9pPr>
          </a:lstStyle>
          <a:p>
            <a:endParaRPr/>
          </a:p>
        </p:txBody>
      </p:sp>
      <p:sp>
        <p:nvSpPr>
          <p:cNvPr id="124" name="Google Shape;124;p29"/>
          <p:cNvSpPr txBox="1">
            <a:spLocks noGrp="1"/>
          </p:cNvSpPr>
          <p:nvPr>
            <p:ph type="body" idx="1"/>
          </p:nvPr>
        </p:nvSpPr>
        <p:spPr>
          <a:xfrm>
            <a:off x="5020848" y="1079471"/>
            <a:ext cx="4008300" cy="3441000"/>
          </a:xfrm>
          <a:prstGeom prst="rect">
            <a:avLst/>
          </a:prstGeom>
          <a:noFill/>
          <a:ln>
            <a:noFill/>
          </a:ln>
        </p:spPr>
        <p:txBody>
          <a:bodyPr spcFirstLastPara="1" wrap="square" lIns="91500" tIns="91500" rIns="91500" bIns="91500" anchor="t" anchorCtr="0">
            <a:noAutofit/>
          </a:bodyPr>
          <a:lstStyle>
            <a:lvl1pPr marL="457200" lvl="0" indent="-304800">
              <a:spcBef>
                <a:spcPts val="0"/>
              </a:spcBef>
              <a:spcAft>
                <a:spcPts val="0"/>
              </a:spcAft>
              <a:buClr>
                <a:srgbClr val="0B5394"/>
              </a:buClr>
              <a:buSzPts val="1200"/>
              <a:buFont typeface="Poppins"/>
              <a:buChar char="●"/>
              <a:defRPr sz="1200">
                <a:solidFill>
                  <a:srgbClr val="0B5394"/>
                </a:solidFill>
                <a:latin typeface="Poppins"/>
                <a:ea typeface="Poppins"/>
                <a:cs typeface="Poppins"/>
                <a:sym typeface="Poppins"/>
              </a:defRPr>
            </a:lvl1pPr>
            <a:lvl2pPr marL="914400" lvl="1" indent="-304800">
              <a:spcBef>
                <a:spcPts val="0"/>
              </a:spcBef>
              <a:spcAft>
                <a:spcPts val="0"/>
              </a:spcAft>
              <a:buClr>
                <a:srgbClr val="0B5394"/>
              </a:buClr>
              <a:buSzPts val="1200"/>
              <a:buFont typeface="Poppins"/>
              <a:buChar char="○"/>
              <a:defRPr sz="1200">
                <a:solidFill>
                  <a:srgbClr val="0B5394"/>
                </a:solidFill>
                <a:latin typeface="Poppins"/>
                <a:ea typeface="Poppins"/>
                <a:cs typeface="Poppins"/>
                <a:sym typeface="Poppins"/>
              </a:defRPr>
            </a:lvl2pPr>
            <a:lvl3pPr marL="1371600" lvl="2" indent="-304800">
              <a:spcBef>
                <a:spcPts val="0"/>
              </a:spcBef>
              <a:spcAft>
                <a:spcPts val="0"/>
              </a:spcAft>
              <a:buClr>
                <a:srgbClr val="0B5394"/>
              </a:buClr>
              <a:buSzPts val="1200"/>
              <a:buFont typeface="Poppins"/>
              <a:buChar char="■"/>
              <a:defRPr sz="1200">
                <a:solidFill>
                  <a:srgbClr val="0B5394"/>
                </a:solidFill>
                <a:latin typeface="Poppins"/>
                <a:ea typeface="Poppins"/>
                <a:cs typeface="Poppins"/>
                <a:sym typeface="Poppins"/>
              </a:defRPr>
            </a:lvl3pPr>
            <a:lvl4pPr marL="1828800" lvl="3" indent="-304800">
              <a:spcBef>
                <a:spcPts val="0"/>
              </a:spcBef>
              <a:spcAft>
                <a:spcPts val="0"/>
              </a:spcAft>
              <a:buClr>
                <a:srgbClr val="0B5394"/>
              </a:buClr>
              <a:buSzPts val="1200"/>
              <a:buFont typeface="Poppins"/>
              <a:buChar char="●"/>
              <a:defRPr sz="1200">
                <a:solidFill>
                  <a:srgbClr val="0B5394"/>
                </a:solidFill>
                <a:latin typeface="Poppins"/>
                <a:ea typeface="Poppins"/>
                <a:cs typeface="Poppins"/>
                <a:sym typeface="Poppins"/>
              </a:defRPr>
            </a:lvl4pPr>
            <a:lvl5pPr marL="2286000" lvl="4" indent="-304800">
              <a:spcBef>
                <a:spcPts val="0"/>
              </a:spcBef>
              <a:spcAft>
                <a:spcPts val="0"/>
              </a:spcAft>
              <a:buClr>
                <a:srgbClr val="0B5394"/>
              </a:buClr>
              <a:buSzPts val="1200"/>
              <a:buFont typeface="Poppins"/>
              <a:buChar char="○"/>
              <a:defRPr sz="1200">
                <a:solidFill>
                  <a:srgbClr val="0B5394"/>
                </a:solidFill>
                <a:latin typeface="Poppins"/>
                <a:ea typeface="Poppins"/>
                <a:cs typeface="Poppins"/>
                <a:sym typeface="Poppins"/>
              </a:defRPr>
            </a:lvl5pPr>
            <a:lvl6pPr marL="2743200" lvl="5" indent="-304800">
              <a:spcBef>
                <a:spcPts val="0"/>
              </a:spcBef>
              <a:spcAft>
                <a:spcPts val="0"/>
              </a:spcAft>
              <a:buClr>
                <a:srgbClr val="0B5394"/>
              </a:buClr>
              <a:buSzPts val="1200"/>
              <a:buFont typeface="Poppins"/>
              <a:buChar char="■"/>
              <a:defRPr sz="1200">
                <a:solidFill>
                  <a:srgbClr val="0B5394"/>
                </a:solidFill>
                <a:latin typeface="Poppins"/>
                <a:ea typeface="Poppins"/>
                <a:cs typeface="Poppins"/>
                <a:sym typeface="Poppins"/>
              </a:defRPr>
            </a:lvl6pPr>
            <a:lvl7pPr marL="3200400" lvl="6" indent="-304800">
              <a:spcBef>
                <a:spcPts val="0"/>
              </a:spcBef>
              <a:spcAft>
                <a:spcPts val="0"/>
              </a:spcAft>
              <a:buClr>
                <a:srgbClr val="0B5394"/>
              </a:buClr>
              <a:buSzPts val="1200"/>
              <a:buFont typeface="Poppins"/>
              <a:buChar char="●"/>
              <a:defRPr sz="1200">
                <a:solidFill>
                  <a:srgbClr val="0B5394"/>
                </a:solidFill>
                <a:latin typeface="Poppins"/>
                <a:ea typeface="Poppins"/>
                <a:cs typeface="Poppins"/>
                <a:sym typeface="Poppins"/>
              </a:defRPr>
            </a:lvl7pPr>
            <a:lvl8pPr marL="3657600" lvl="7" indent="-304800">
              <a:spcBef>
                <a:spcPts val="0"/>
              </a:spcBef>
              <a:spcAft>
                <a:spcPts val="0"/>
              </a:spcAft>
              <a:buClr>
                <a:srgbClr val="0B5394"/>
              </a:buClr>
              <a:buSzPts val="1200"/>
              <a:buFont typeface="Poppins"/>
              <a:buChar char="○"/>
              <a:defRPr sz="1200">
                <a:solidFill>
                  <a:srgbClr val="0B5394"/>
                </a:solidFill>
                <a:latin typeface="Poppins"/>
                <a:ea typeface="Poppins"/>
                <a:cs typeface="Poppins"/>
                <a:sym typeface="Poppins"/>
              </a:defRPr>
            </a:lvl8pPr>
            <a:lvl9pPr marL="4114800" lvl="8" indent="-304800">
              <a:spcBef>
                <a:spcPts val="0"/>
              </a:spcBef>
              <a:spcAft>
                <a:spcPts val="0"/>
              </a:spcAft>
              <a:buClr>
                <a:srgbClr val="0B5394"/>
              </a:buClr>
              <a:buSzPts val="1200"/>
              <a:buFont typeface="Poppins"/>
              <a:buChar char="■"/>
              <a:defRPr sz="1200">
                <a:solidFill>
                  <a:srgbClr val="0B5394"/>
                </a:solidFill>
                <a:latin typeface="Poppins"/>
                <a:ea typeface="Poppins"/>
                <a:cs typeface="Poppins"/>
                <a:sym typeface="Poppins"/>
              </a:defRPr>
            </a:lvl9pPr>
          </a:lstStyle>
          <a:p>
            <a:endParaRPr/>
          </a:p>
        </p:txBody>
      </p:sp>
      <p:sp>
        <p:nvSpPr>
          <p:cNvPr id="125" name="Google Shape;125;p29"/>
          <p:cNvSpPr txBox="1">
            <a:spLocks noGrp="1"/>
          </p:cNvSpPr>
          <p:nvPr>
            <p:ph type="sldNum" idx="12"/>
          </p:nvPr>
        </p:nvSpPr>
        <p:spPr>
          <a:xfrm>
            <a:off x="8479801" y="4667523"/>
            <a:ext cx="549300" cy="393900"/>
          </a:xfrm>
          <a:prstGeom prst="rect">
            <a:avLst/>
          </a:prstGeom>
          <a:noFill/>
          <a:ln>
            <a:noFill/>
          </a:ln>
        </p:spPr>
        <p:txBody>
          <a:bodyPr spcFirstLastPara="1" wrap="square" lIns="91500" tIns="91500" rIns="91500" bIns="91500" anchor="ctr" anchorCtr="0">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3970" y="12789"/>
            <a:ext cx="9145317" cy="5144241"/>
          </a:xfrm>
          <a:prstGeom prst="rect">
            <a:avLst/>
          </a:prstGeom>
          <a:noFill/>
          <a:ln>
            <a:noFill/>
          </a:ln>
        </p:spPr>
      </p:pic>
      <p:sp>
        <p:nvSpPr>
          <p:cNvPr id="22" name="Google Shape;22;p4"/>
          <p:cNvSpPr txBox="1">
            <a:spLocks noGrp="1"/>
          </p:cNvSpPr>
          <p:nvPr>
            <p:ph type="body" idx="1"/>
          </p:nvPr>
        </p:nvSpPr>
        <p:spPr>
          <a:xfrm>
            <a:off x="439738" y="1198606"/>
            <a:ext cx="8247062" cy="31382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1"/>
              </a:spcBef>
              <a:spcAft>
                <a:spcPts val="0"/>
              </a:spcAft>
              <a:buClr>
                <a:srgbClr val="337EA6"/>
              </a:buClr>
              <a:buSzPts val="2000"/>
              <a:buFont typeface="Arial"/>
              <a:buNone/>
              <a:defRPr sz="2000" b="1"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23" name="Google Shape;23;p4"/>
          <p:cNvSpPr txBox="1">
            <a:spLocks noGrp="1"/>
          </p:cNvSpPr>
          <p:nvPr>
            <p:ph type="title"/>
          </p:nvPr>
        </p:nvSpPr>
        <p:spPr>
          <a:xfrm>
            <a:off x="439738" y="277644"/>
            <a:ext cx="8247062" cy="8046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600"/>
              <a:buFont typeface="Calibri"/>
              <a:buNone/>
              <a:defRPr sz="2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image right">
  <p:cSld name="6_image right">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a:stretch/>
        </p:blipFill>
        <p:spPr>
          <a:xfrm>
            <a:off x="3970" y="12789"/>
            <a:ext cx="9145317" cy="5144241"/>
          </a:xfrm>
          <a:prstGeom prst="rect">
            <a:avLst/>
          </a:prstGeom>
          <a:noFill/>
          <a:ln>
            <a:noFill/>
          </a:ln>
        </p:spPr>
      </p:pic>
      <p:sp>
        <p:nvSpPr>
          <p:cNvPr id="26" name="Google Shape;26;p5"/>
          <p:cNvSpPr txBox="1">
            <a:spLocks noGrp="1"/>
          </p:cNvSpPr>
          <p:nvPr>
            <p:ph type="title"/>
          </p:nvPr>
        </p:nvSpPr>
        <p:spPr>
          <a:xfrm>
            <a:off x="439738" y="277644"/>
            <a:ext cx="8247062" cy="8046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600"/>
              <a:buFont typeface="Calibri"/>
              <a:buNone/>
              <a:defRPr sz="2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5"/>
          <p:cNvSpPr txBox="1">
            <a:spLocks noGrp="1"/>
          </p:cNvSpPr>
          <p:nvPr>
            <p:ph type="body" idx="1"/>
          </p:nvPr>
        </p:nvSpPr>
        <p:spPr>
          <a:xfrm>
            <a:off x="439737" y="1234125"/>
            <a:ext cx="4873667" cy="3108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1"/>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L="914400" marR="0" lvl="1" indent="-343027" algn="l" rtl="0">
              <a:lnSpc>
                <a:spcPct val="90000"/>
              </a:lnSpc>
              <a:spcBef>
                <a:spcPts val="375"/>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28" name="Google Shape;28;p5"/>
          <p:cNvSpPr>
            <a:spLocks noGrp="1"/>
          </p:cNvSpPr>
          <p:nvPr>
            <p:ph type="pic" idx="2"/>
          </p:nvPr>
        </p:nvSpPr>
        <p:spPr>
          <a:xfrm>
            <a:off x="5490320" y="1234125"/>
            <a:ext cx="3196480" cy="310896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opic">
  <p:cSld name="topic">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a:stretch/>
        </p:blipFill>
        <p:spPr>
          <a:xfrm>
            <a:off x="3970" y="12789"/>
            <a:ext cx="9145317" cy="5144241"/>
          </a:xfrm>
          <a:prstGeom prst="rect">
            <a:avLst/>
          </a:prstGeom>
          <a:noFill/>
          <a:ln>
            <a:noFill/>
          </a:ln>
        </p:spPr>
      </p:pic>
      <p:sp>
        <p:nvSpPr>
          <p:cNvPr id="31" name="Google Shape;31;p6"/>
          <p:cNvSpPr txBox="1">
            <a:spLocks noGrp="1"/>
          </p:cNvSpPr>
          <p:nvPr>
            <p:ph type="body" idx="1"/>
          </p:nvPr>
        </p:nvSpPr>
        <p:spPr>
          <a:xfrm>
            <a:off x="439738" y="1132114"/>
            <a:ext cx="8247061" cy="1057984"/>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751"/>
              </a:spcBef>
              <a:spcAft>
                <a:spcPts val="0"/>
              </a:spcAft>
              <a:buClr>
                <a:srgbClr val="0073D0"/>
              </a:buClr>
              <a:buSzPts val="2600"/>
              <a:buFont typeface="Arial"/>
              <a:buNone/>
              <a:defRPr sz="2600" b="0" i="0" u="none" strike="noStrike" cap="none">
                <a:solidFill>
                  <a:srgbClr val="0073D0"/>
                </a:solidFill>
                <a:latin typeface="Calibri"/>
                <a:ea typeface="Calibri"/>
                <a:cs typeface="Calibri"/>
                <a:sym typeface="Calibri"/>
              </a:defRPr>
            </a:lvl1pPr>
            <a:lvl2pPr marL="914400" marR="0" lvl="1" indent="-343027" algn="l" rtl="0">
              <a:lnSpc>
                <a:spcPct val="90000"/>
              </a:lnSpc>
              <a:spcBef>
                <a:spcPts val="600"/>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32" name="Google Shape;32;p6"/>
          <p:cNvSpPr txBox="1">
            <a:spLocks noGrp="1"/>
          </p:cNvSpPr>
          <p:nvPr>
            <p:ph type="body" idx="2"/>
          </p:nvPr>
        </p:nvSpPr>
        <p:spPr>
          <a:xfrm>
            <a:off x="439738" y="2379709"/>
            <a:ext cx="8247061" cy="1209124"/>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751"/>
              </a:spcBef>
              <a:spcAft>
                <a:spcPts val="0"/>
              </a:spcAft>
              <a:buClr>
                <a:srgbClr val="1F3864"/>
              </a:buClr>
              <a:buSzPts val="3200"/>
              <a:buFont typeface="Arial"/>
              <a:buNone/>
              <a:defRPr sz="3200" b="1" i="0" u="none" strike="noStrike" cap="none">
                <a:solidFill>
                  <a:srgbClr val="1F3864"/>
                </a:solidFill>
                <a:latin typeface="Calibri"/>
                <a:ea typeface="Calibri"/>
                <a:cs typeface="Calibri"/>
                <a:sym typeface="Calibri"/>
              </a:defRPr>
            </a:lvl1pPr>
            <a:lvl2pPr marL="914400" marR="0" lvl="1" indent="-343027" algn="l" rtl="0">
              <a:lnSpc>
                <a:spcPct val="90000"/>
              </a:lnSpc>
              <a:spcBef>
                <a:spcPts val="375"/>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cxnSp>
        <p:nvCxnSpPr>
          <p:cNvPr id="33" name="Google Shape;33;p6"/>
          <p:cNvCxnSpPr/>
          <p:nvPr/>
        </p:nvCxnSpPr>
        <p:spPr>
          <a:xfrm>
            <a:off x="439738" y="2272147"/>
            <a:ext cx="8247062" cy="0"/>
          </a:xfrm>
          <a:prstGeom prst="straightConnector1">
            <a:avLst/>
          </a:prstGeom>
          <a:noFill/>
          <a:ln w="9525" cap="flat" cmpd="sng">
            <a:solidFill>
              <a:srgbClr val="D3D3D3"/>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and two Content">
  <p:cSld name="4_Title and two Content">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a:stretch/>
        </p:blipFill>
        <p:spPr>
          <a:xfrm>
            <a:off x="3970" y="12789"/>
            <a:ext cx="9145317" cy="5144241"/>
          </a:xfrm>
          <a:prstGeom prst="rect">
            <a:avLst/>
          </a:prstGeom>
          <a:noFill/>
          <a:ln>
            <a:noFill/>
          </a:ln>
        </p:spPr>
      </p:pic>
      <p:sp>
        <p:nvSpPr>
          <p:cNvPr id="36" name="Google Shape;36;p7"/>
          <p:cNvSpPr txBox="1">
            <a:spLocks noGrp="1"/>
          </p:cNvSpPr>
          <p:nvPr>
            <p:ph type="title"/>
          </p:nvPr>
        </p:nvSpPr>
        <p:spPr>
          <a:xfrm>
            <a:off x="439738" y="290001"/>
            <a:ext cx="8247062" cy="8046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600"/>
              <a:buFont typeface="Calibri"/>
              <a:buNone/>
              <a:defRPr sz="2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7"/>
          <p:cNvSpPr txBox="1">
            <a:spLocks noGrp="1"/>
          </p:cNvSpPr>
          <p:nvPr>
            <p:ph type="body" idx="1"/>
          </p:nvPr>
        </p:nvSpPr>
        <p:spPr>
          <a:xfrm>
            <a:off x="439738" y="1246482"/>
            <a:ext cx="3931920" cy="3108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1"/>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L="914400" marR="0" lvl="1" indent="-343027" algn="l" rtl="0">
              <a:lnSpc>
                <a:spcPct val="90000"/>
              </a:lnSpc>
              <a:spcBef>
                <a:spcPts val="375"/>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38" name="Google Shape;38;p7"/>
          <p:cNvSpPr txBox="1">
            <a:spLocks noGrp="1"/>
          </p:cNvSpPr>
          <p:nvPr>
            <p:ph type="body" idx="2"/>
          </p:nvPr>
        </p:nvSpPr>
        <p:spPr>
          <a:xfrm>
            <a:off x="4754880" y="1246482"/>
            <a:ext cx="3931920" cy="3108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1"/>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L="914400" marR="0" lvl="1" indent="-343027" algn="l" rtl="0">
              <a:lnSpc>
                <a:spcPct val="90000"/>
              </a:lnSpc>
              <a:spcBef>
                <a:spcPts val="375"/>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all picture and title">
  <p:cSld name="1_all picture and title">
    <p:spTree>
      <p:nvGrpSpPr>
        <p:cNvPr id="1" name="Shape 39"/>
        <p:cNvGrpSpPr/>
        <p:nvPr/>
      </p:nvGrpSpPr>
      <p:grpSpPr>
        <a:xfrm>
          <a:off x="0" y="0"/>
          <a:ext cx="0" cy="0"/>
          <a:chOff x="0" y="0"/>
          <a:chExt cx="0" cy="0"/>
        </a:xfrm>
      </p:grpSpPr>
      <p:pic>
        <p:nvPicPr>
          <p:cNvPr id="40" name="Google Shape;40;p8"/>
          <p:cNvPicPr preferRelativeResize="0"/>
          <p:nvPr/>
        </p:nvPicPr>
        <p:blipFill rotWithShape="1">
          <a:blip r:embed="rId2">
            <a:alphaModFix/>
          </a:blip>
          <a:srcRect/>
          <a:stretch/>
        </p:blipFill>
        <p:spPr>
          <a:xfrm>
            <a:off x="3311" y="12789"/>
            <a:ext cx="9145317" cy="5144241"/>
          </a:xfrm>
          <a:prstGeom prst="rect">
            <a:avLst/>
          </a:prstGeom>
          <a:noFill/>
          <a:ln>
            <a:noFill/>
          </a:ln>
        </p:spPr>
      </p:pic>
      <p:sp>
        <p:nvSpPr>
          <p:cNvPr id="41" name="Google Shape;41;p8"/>
          <p:cNvSpPr>
            <a:spLocks noGrp="1"/>
          </p:cNvSpPr>
          <p:nvPr>
            <p:ph type="pic" idx="2"/>
          </p:nvPr>
        </p:nvSpPr>
        <p:spPr>
          <a:xfrm>
            <a:off x="0" y="0"/>
            <a:ext cx="9145317" cy="4544568"/>
          </a:xfrm>
          <a:prstGeom prst="rect">
            <a:avLst/>
          </a:prstGeom>
          <a:noFill/>
          <a:ln>
            <a:noFill/>
          </a:ln>
        </p:spPr>
      </p:sp>
      <p:sp>
        <p:nvSpPr>
          <p:cNvPr id="42" name="Google Shape;42;p8"/>
          <p:cNvSpPr txBox="1">
            <a:spLocks noGrp="1"/>
          </p:cNvSpPr>
          <p:nvPr>
            <p:ph type="title"/>
          </p:nvPr>
        </p:nvSpPr>
        <p:spPr>
          <a:xfrm>
            <a:off x="439738" y="314220"/>
            <a:ext cx="8247062" cy="95968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600"/>
              <a:buFont typeface="Calibri"/>
              <a:buNone/>
              <a:defRPr sz="2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8"/>
          <p:cNvSpPr txBox="1"/>
          <p:nvPr/>
        </p:nvSpPr>
        <p:spPr>
          <a:xfrm>
            <a:off x="439738" y="1345337"/>
            <a:ext cx="8264524" cy="313937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37EA6"/>
              </a:buClr>
              <a:buSzPts val="1350"/>
              <a:buFont typeface="Arial"/>
              <a:buNone/>
            </a:pPr>
            <a:endParaRPr sz="1800" b="0" i="0" u="none" strike="noStrike" cap="none">
              <a:solidFill>
                <a:srgbClr val="262626"/>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image left">
  <p:cSld name="5_image left">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blip>
          <a:srcRect/>
          <a:stretch/>
        </p:blipFill>
        <p:spPr>
          <a:xfrm>
            <a:off x="3970" y="12789"/>
            <a:ext cx="9145317" cy="5144241"/>
          </a:xfrm>
          <a:prstGeom prst="rect">
            <a:avLst/>
          </a:prstGeom>
          <a:noFill/>
          <a:ln>
            <a:noFill/>
          </a:ln>
        </p:spPr>
      </p:pic>
      <p:sp>
        <p:nvSpPr>
          <p:cNvPr id="46" name="Google Shape;46;p9"/>
          <p:cNvSpPr txBox="1">
            <a:spLocks noGrp="1"/>
          </p:cNvSpPr>
          <p:nvPr>
            <p:ph type="title"/>
          </p:nvPr>
        </p:nvSpPr>
        <p:spPr>
          <a:xfrm>
            <a:off x="439738" y="277644"/>
            <a:ext cx="8247062" cy="8046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600"/>
              <a:buFont typeface="Calibri"/>
              <a:buNone/>
              <a:defRPr sz="2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9"/>
          <p:cNvSpPr txBox="1">
            <a:spLocks noGrp="1"/>
          </p:cNvSpPr>
          <p:nvPr>
            <p:ph type="body" idx="1"/>
          </p:nvPr>
        </p:nvSpPr>
        <p:spPr>
          <a:xfrm>
            <a:off x="3793524" y="1234125"/>
            <a:ext cx="4893276" cy="3108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1"/>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L="914400" marR="0" lvl="1" indent="-343027" algn="l" rtl="0">
              <a:lnSpc>
                <a:spcPct val="90000"/>
              </a:lnSpc>
              <a:spcBef>
                <a:spcPts val="375"/>
              </a:spcBef>
              <a:spcAft>
                <a:spcPts val="0"/>
              </a:spcAft>
              <a:buClr>
                <a:schemeClr val="dk1"/>
              </a:buClr>
              <a:buSzPts val="1802"/>
              <a:buFont typeface="Arial"/>
              <a:buChar char="•"/>
              <a:defRPr sz="1802" b="0" i="0" u="none" strike="noStrike" cap="none">
                <a:solidFill>
                  <a:schemeClr val="dk1"/>
                </a:solidFill>
                <a:latin typeface="Calibri"/>
                <a:ea typeface="Calibri"/>
                <a:cs typeface="Calibri"/>
                <a:sym typeface="Calibri"/>
              </a:defRPr>
            </a:lvl2pPr>
            <a:lvl3pPr marL="1371600" marR="0" lvl="2" indent="-323913" algn="l" rtl="0">
              <a:lnSpc>
                <a:spcPct val="90000"/>
              </a:lnSpc>
              <a:spcBef>
                <a:spcPts val="375"/>
              </a:spcBef>
              <a:spcAft>
                <a:spcPts val="0"/>
              </a:spcAft>
              <a:buClr>
                <a:schemeClr val="dk1"/>
              </a:buClr>
              <a:buSzPts val="1501"/>
              <a:buFont typeface="Arial"/>
              <a:buChar char="•"/>
              <a:defRPr sz="1501" b="0" i="0" u="none" strike="noStrike" cap="none">
                <a:solidFill>
                  <a:schemeClr val="dk1"/>
                </a:solidFill>
                <a:latin typeface="Calibri"/>
                <a:ea typeface="Calibri"/>
                <a:cs typeface="Calibri"/>
                <a:sym typeface="Calibri"/>
              </a:defRPr>
            </a:lvl3pPr>
            <a:lvl4pPr marL="1828800" marR="0" lvl="3"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4pPr>
            <a:lvl5pPr marL="2286000" marR="0" lvl="4"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5pPr>
            <a:lvl6pPr marL="2743200" marR="0" lvl="5"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6pPr>
            <a:lvl7pPr marL="3200400" marR="0" lvl="6"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7pPr>
            <a:lvl8pPr marL="3657600" marR="0" lvl="7"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8pPr>
            <a:lvl9pPr marL="4114800" marR="0" lvl="8" indent="-314388" algn="l" rtl="0">
              <a:lnSpc>
                <a:spcPct val="90000"/>
              </a:lnSpc>
              <a:spcBef>
                <a:spcPts val="375"/>
              </a:spcBef>
              <a:spcAft>
                <a:spcPts val="0"/>
              </a:spcAft>
              <a:buClr>
                <a:schemeClr val="dk1"/>
              </a:buClr>
              <a:buSzPts val="1351"/>
              <a:buFont typeface="Arial"/>
              <a:buChar char="•"/>
              <a:defRPr sz="1351" b="0" i="0" u="none" strike="noStrike" cap="none">
                <a:solidFill>
                  <a:schemeClr val="dk1"/>
                </a:solidFill>
                <a:latin typeface="Calibri"/>
                <a:ea typeface="Calibri"/>
                <a:cs typeface="Calibri"/>
                <a:sym typeface="Calibri"/>
              </a:defRPr>
            </a:lvl9pPr>
          </a:lstStyle>
          <a:p>
            <a:endParaRPr/>
          </a:p>
        </p:txBody>
      </p:sp>
      <p:sp>
        <p:nvSpPr>
          <p:cNvPr id="48" name="Google Shape;48;p9"/>
          <p:cNvSpPr>
            <a:spLocks noGrp="1"/>
          </p:cNvSpPr>
          <p:nvPr>
            <p:ph type="pic" idx="2"/>
          </p:nvPr>
        </p:nvSpPr>
        <p:spPr>
          <a:xfrm>
            <a:off x="439738" y="1234125"/>
            <a:ext cx="3199434" cy="3112927"/>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a:stretch/>
        </p:blipFill>
        <p:spPr>
          <a:xfrm>
            <a:off x="3970" y="12789"/>
            <a:ext cx="9145317" cy="5144241"/>
          </a:xfrm>
          <a:prstGeom prst="rect">
            <a:avLst/>
          </a:prstGeom>
          <a:noFill/>
          <a:ln>
            <a:noFill/>
          </a:ln>
        </p:spPr>
      </p:pic>
      <p:sp>
        <p:nvSpPr>
          <p:cNvPr id="51" name="Google Shape;51;p10"/>
          <p:cNvSpPr txBox="1">
            <a:spLocks noGrp="1"/>
          </p:cNvSpPr>
          <p:nvPr>
            <p:ph type="title"/>
          </p:nvPr>
        </p:nvSpPr>
        <p:spPr>
          <a:xfrm>
            <a:off x="439738" y="277644"/>
            <a:ext cx="8247062" cy="8046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600"/>
              <a:buFont typeface="Calibri"/>
              <a:buNone/>
              <a:defRPr sz="2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0"/>
          <p:cNvSpPr txBox="1"/>
          <p:nvPr/>
        </p:nvSpPr>
        <p:spPr>
          <a:xfrm>
            <a:off x="439738" y="1345337"/>
            <a:ext cx="8264524" cy="313937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37EA6"/>
              </a:buClr>
              <a:buSzPts val="1350"/>
              <a:buFont typeface="Arial"/>
              <a:buNone/>
            </a:pPr>
            <a:endParaRPr sz="1800" b="0" i="0" u="none" strike="noStrike" cap="none">
              <a:solidFill>
                <a:srgbClr val="262626"/>
              </a:solidFill>
              <a:latin typeface="Calibri"/>
              <a:ea typeface="Calibri"/>
              <a:cs typeface="Calibri"/>
              <a:sym typeface="Calibri"/>
            </a:endParaRPr>
          </a:p>
        </p:txBody>
      </p:sp>
      <p:sp>
        <p:nvSpPr>
          <p:cNvPr id="53" name="Google Shape;53;p10"/>
          <p:cNvSpPr>
            <a:spLocks noGrp="1"/>
          </p:cNvSpPr>
          <p:nvPr>
            <p:ph type="tbl" idx="2"/>
          </p:nvPr>
        </p:nvSpPr>
        <p:spPr>
          <a:xfrm>
            <a:off x="439738" y="1173138"/>
            <a:ext cx="8264524" cy="31393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1"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1"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1"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1"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1"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1"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1"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1"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sp>
        <p:nvSpPr>
          <p:cNvPr id="11" name="Google Shape;11;p1"/>
          <p:cNvSpPr/>
          <p:nvPr/>
        </p:nvSpPr>
        <p:spPr>
          <a:xfrm>
            <a:off x="737073" y="907468"/>
            <a:ext cx="8005633" cy="3939595"/>
          </a:xfrm>
          <a:prstGeom prst="rect">
            <a:avLst/>
          </a:prstGeom>
          <a:noFill/>
          <a:ln>
            <a:noFill/>
          </a:ln>
        </p:spPr>
        <p:txBody>
          <a:bodyPr spcFirstLastPara="1" wrap="square" lIns="0" tIns="0" rIns="0" bIns="0" anchor="t" anchorCtr="0">
            <a:noAutofit/>
          </a:bodyPr>
          <a:lstStyle/>
          <a:p>
            <a:pPr marL="47625" marR="0" lvl="0" indent="0" algn="l" rtl="0">
              <a:spcBef>
                <a:spcPts val="0"/>
              </a:spcBef>
              <a:spcAft>
                <a:spcPts val="0"/>
              </a:spcAft>
              <a:buNone/>
            </a:pPr>
            <a:endParaRPr sz="1000">
              <a:solidFill>
                <a:schemeClr val="dk1"/>
              </a:solidFill>
              <a:latin typeface="Calibri"/>
              <a:ea typeface="Calibri"/>
              <a:cs typeface="Calibri"/>
              <a:sym typeface="Calibri"/>
            </a:endParaRPr>
          </a:p>
        </p:txBody>
      </p:sp>
      <p:sp>
        <p:nvSpPr>
          <p:cNvPr id="12" name="Google Shape;12;p1"/>
          <p:cNvSpPr txBox="1"/>
          <p:nvPr/>
        </p:nvSpPr>
        <p:spPr>
          <a:xfrm>
            <a:off x="6934848" y="2679707"/>
            <a:ext cx="1533916"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Speaker Name</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Speaker Title</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Speaker Company </a:t>
            </a:r>
            <a:endParaRPr/>
          </a:p>
        </p:txBody>
      </p:sp>
      <p:sp>
        <p:nvSpPr>
          <p:cNvPr id="13" name="Google Shape;13;p1"/>
          <p:cNvSpPr txBox="1"/>
          <p:nvPr/>
        </p:nvSpPr>
        <p:spPr>
          <a:xfrm>
            <a:off x="1422202" y="2571987"/>
            <a:ext cx="437187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rgbClr val="3D499D"/>
                </a:solidFill>
                <a:latin typeface="Calibri"/>
                <a:ea typeface="Calibri"/>
                <a:cs typeface="Calibri"/>
                <a:sym typeface="Calibri"/>
              </a:rPr>
              <a:t>PARALLEL SESSION STREAM</a:t>
            </a:r>
            <a:endParaRPr/>
          </a:p>
          <a:p>
            <a:pPr marL="0" marR="0" lvl="0" indent="0" algn="ctr" rtl="0">
              <a:spcBef>
                <a:spcPts val="0"/>
              </a:spcBef>
              <a:spcAft>
                <a:spcPts val="0"/>
              </a:spcAft>
              <a:buNone/>
            </a:pPr>
            <a:r>
              <a:rPr lang="en-US" sz="1800">
                <a:solidFill>
                  <a:srgbClr val="3D499D"/>
                </a:solidFill>
                <a:latin typeface="Calibri"/>
                <a:ea typeface="Calibri"/>
                <a:cs typeface="Calibri"/>
                <a:sym typeface="Calibri"/>
              </a:rPr>
              <a:t>PRESENTATION TITLE 1</a:t>
            </a:r>
            <a:endParaRPr/>
          </a:p>
          <a:p>
            <a:pPr marL="0" marR="0" lvl="0" indent="0" algn="ctr" rtl="0">
              <a:spcBef>
                <a:spcPts val="0"/>
              </a:spcBef>
              <a:spcAft>
                <a:spcPts val="0"/>
              </a:spcAft>
              <a:buNone/>
            </a:pPr>
            <a:r>
              <a:rPr lang="en-US" sz="1800">
                <a:solidFill>
                  <a:srgbClr val="3D499D"/>
                </a:solidFill>
                <a:latin typeface="Calibri"/>
                <a:ea typeface="Calibri"/>
                <a:cs typeface="Calibri"/>
                <a:sym typeface="Calibri"/>
              </a:rPr>
              <a:t>PRESENTATION TITLE 2</a:t>
            </a:r>
            <a:endParaRPr/>
          </a:p>
        </p:txBody>
      </p:sp>
      <p:sp>
        <p:nvSpPr>
          <p:cNvPr id="14" name="Google Shape;14;p1"/>
          <p:cNvSpPr txBox="1"/>
          <p:nvPr/>
        </p:nvSpPr>
        <p:spPr>
          <a:xfrm>
            <a:off x="111034" y="4942523"/>
            <a:ext cx="1857375" cy="13716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a:solidFill>
                  <a:srgbClr val="0078D7"/>
                </a:solidFill>
                <a:latin typeface="Calibri"/>
                <a:ea typeface="Calibri"/>
                <a:cs typeface="Calibri"/>
                <a:sym typeface="Calibri"/>
              </a:rPr>
              <a:t>Information Classification: General</a:t>
            </a:r>
            <a:endParaRPr/>
          </a:p>
        </p:txBody>
      </p:sp>
      <p:sp>
        <p:nvSpPr>
          <p:cNvPr id="3" name="TextBox 2">
            <a:extLst>
              <a:ext uri="{FF2B5EF4-FFF2-40B4-BE49-F238E27FC236}">
                <a16:creationId xmlns:a16="http://schemas.microsoft.com/office/drawing/2014/main" id="{E609A018-912F-F9DA-8E6F-BE90C26257E4}"/>
              </a:ext>
            </a:extLst>
          </p:cNvPr>
          <p:cNvSpPr txBox="1"/>
          <p:nvPr>
            <p:extLst>
              <p:ext uri="{1162E1C5-73C7-4A58-AE30-91384D911F3F}">
                <p184:classification xmlns:p184="http://schemas.microsoft.com/office/powerpoint/2018/4/main" val="ftr"/>
              </p:ext>
            </p:extLst>
          </p:nvPr>
        </p:nvSpPr>
        <p:spPr>
          <a:xfrm>
            <a:off x="190500" y="4820603"/>
            <a:ext cx="1635125" cy="137160"/>
          </a:xfrm>
          <a:prstGeom prst="rect">
            <a:avLst/>
          </a:prstGeom>
        </p:spPr>
        <p:txBody>
          <a:bodyPr horzOverflow="overflow" lIns="0" tIns="0" rIns="0" bIns="0">
            <a:spAutoFit/>
          </a:bodyPr>
          <a:lstStyle/>
          <a:p>
            <a:pPr algn="l"/>
            <a:r>
              <a:rPr lang="en-US" sz="900">
                <a:solidFill>
                  <a:srgbClr val="0078D7"/>
                </a:solidFill>
                <a:latin typeface="Calibri" panose="020F0502020204030204" pitchFamily="34" charset="0"/>
                <a:ea typeface="Calibri" panose="020F0502020204030204" pitchFamily="34" charset="0"/>
                <a:cs typeface="Calibri" panose="020F0502020204030204" pitchFamily="34" charset="0"/>
              </a:rPr>
              <a:t>Information Classification: General</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25.jpg"/><Relationship Id="rId5" Type="http://schemas.openxmlformats.org/officeDocument/2006/relationships/image" Target="../media/image124.jpg"/><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hyperlink" Target="https://forms.gle/ScWJyiK4CJ7WMeen7" TargetMode="External"/><Relationship Id="rId2" Type="http://schemas.openxmlformats.org/officeDocument/2006/relationships/notesSlide" Target="../notesSlides/notesSlide140.xml"/><Relationship Id="rId1" Type="http://schemas.openxmlformats.org/officeDocument/2006/relationships/slideLayout" Target="../slideLayouts/slideLayout8.xml"/><Relationship Id="rId4" Type="http://schemas.openxmlformats.org/officeDocument/2006/relationships/image" Target="../media/image152.png"/></Relationships>
</file>

<file path=ppt/slides/_rels/slide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1.xml"/><Relationship Id="rId1" Type="http://schemas.openxmlformats.org/officeDocument/2006/relationships/slideLayout" Target="../slideLayouts/slideLayout4.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3.gif"/></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hyperlink" Target="https://www.nytimes.com/2017/09/10/technology/amazon-robots-workers.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79.jp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jpg"/><Relationship Id="rId3" Type="http://schemas.openxmlformats.org/officeDocument/2006/relationships/image" Target="../media/image14.jpg"/><Relationship Id="rId7" Type="http://schemas.openxmlformats.org/officeDocument/2006/relationships/image" Target="../media/image18.jpg"/><Relationship Id="rId12" Type="http://schemas.openxmlformats.org/officeDocument/2006/relationships/image" Target="../media/image23.jpg"/><Relationship Id="rId17"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7.png"/><Relationship Id="rId1" Type="http://schemas.openxmlformats.org/officeDocument/2006/relationships/slideLayout" Target="../slideLayouts/slideLayout26.xml"/><Relationship Id="rId6" Type="http://schemas.openxmlformats.org/officeDocument/2006/relationships/image" Target="../media/image17.jpg"/><Relationship Id="rId11" Type="http://schemas.openxmlformats.org/officeDocument/2006/relationships/image" Target="../media/image22.png"/><Relationship Id="rId5" Type="http://schemas.openxmlformats.org/officeDocument/2006/relationships/image" Target="../media/image16.jpg"/><Relationship Id="rId15" Type="http://schemas.openxmlformats.org/officeDocument/2006/relationships/image" Target="../media/image26.jpg"/><Relationship Id="rId10" Type="http://schemas.openxmlformats.org/officeDocument/2006/relationships/image" Target="../media/image21.jpg"/><Relationship Id="rId4" Type="http://schemas.openxmlformats.org/officeDocument/2006/relationships/image" Target="../media/image15.jpg"/><Relationship Id="rId9" Type="http://schemas.openxmlformats.org/officeDocument/2006/relationships/image" Target="../media/image20.jpg"/><Relationship Id="rId1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97.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png"/><Relationship Id="rId7"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74.png"/><Relationship Id="rId4" Type="http://schemas.openxmlformats.org/officeDocument/2006/relationships/image" Target="../media/image62.png"/><Relationship Id="rId9"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4.xml"/><Relationship Id="rId5" Type="http://schemas.openxmlformats.org/officeDocument/2006/relationships/image" Target="../media/image107.png"/><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30"/>
          <p:cNvPicPr preferRelativeResize="0"/>
          <p:nvPr/>
        </p:nvPicPr>
        <p:blipFill rotWithShape="1">
          <a:blip r:embed="rId3">
            <a:alphaModFix/>
          </a:blip>
          <a:srcRect/>
          <a:stretch/>
        </p:blipFill>
        <p:spPr>
          <a:xfrm>
            <a:off x="3969" y="10130"/>
            <a:ext cx="9144000" cy="5143500"/>
          </a:xfrm>
          <a:prstGeom prst="rect">
            <a:avLst/>
          </a:prstGeom>
          <a:noFill/>
          <a:ln>
            <a:noFill/>
          </a:ln>
        </p:spPr>
      </p:pic>
      <p:sp>
        <p:nvSpPr>
          <p:cNvPr id="131" name="Google Shape;131;p30"/>
          <p:cNvSpPr txBox="1"/>
          <p:nvPr/>
        </p:nvSpPr>
        <p:spPr>
          <a:xfrm>
            <a:off x="460175" y="1704525"/>
            <a:ext cx="5372400" cy="175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Arial"/>
                <a:ea typeface="Arial"/>
                <a:cs typeface="Arial"/>
                <a:sym typeface="Arial"/>
              </a:rPr>
              <a:t>Foundations of AI and AI Best Practices </a:t>
            </a:r>
            <a:r>
              <a:rPr lang="en-US" sz="3600" b="1">
                <a:solidFill>
                  <a:schemeClr val="lt1"/>
                </a:solidFill>
              </a:rPr>
              <a:t>Masterclass</a:t>
            </a:r>
            <a:endParaRPr sz="3600">
              <a:solidFill>
                <a:schemeClr val="lt1"/>
              </a:solidFill>
              <a:latin typeface="Calibri"/>
              <a:ea typeface="Calibri"/>
              <a:cs typeface="Calibri"/>
              <a:sym typeface="Calibri"/>
            </a:endParaRPr>
          </a:p>
        </p:txBody>
      </p:sp>
      <p:sp>
        <p:nvSpPr>
          <p:cNvPr id="132" name="Google Shape;132;p30"/>
          <p:cNvSpPr txBox="1"/>
          <p:nvPr/>
        </p:nvSpPr>
        <p:spPr>
          <a:xfrm>
            <a:off x="-271220" y="1433593"/>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3" name="Google Shape;133;p30"/>
          <p:cNvPicPr preferRelativeResize="0">
            <a:picLocks noGrp="1"/>
          </p:cNvPicPr>
          <p:nvPr>
            <p:ph type="pic" idx="2"/>
          </p:nvPr>
        </p:nvPicPr>
        <p:blipFill rotWithShape="1">
          <a:blip r:embed="rId4">
            <a:alphaModFix/>
          </a:blip>
          <a:srcRect l="6567" r="21021"/>
          <a:stretch/>
        </p:blipFill>
        <p:spPr>
          <a:xfrm>
            <a:off x="5885400" y="885525"/>
            <a:ext cx="2718300" cy="3753600"/>
          </a:xfrm>
          <a:prstGeom prst="parallelogram">
            <a:avLst>
              <a:gd name="adj" fmla="val 16992"/>
            </a:avLst>
          </a:prstGeom>
          <a:noFill/>
          <a:ln>
            <a:noFill/>
          </a:ln>
        </p:spPr>
      </p:pic>
      <p:sp>
        <p:nvSpPr>
          <p:cNvPr id="134" name="Google Shape;134;p30"/>
          <p:cNvSpPr txBox="1"/>
          <p:nvPr/>
        </p:nvSpPr>
        <p:spPr>
          <a:xfrm>
            <a:off x="72663" y="4639113"/>
            <a:ext cx="4101000" cy="402600"/>
          </a:xfrm>
          <a:prstGeom prst="rect">
            <a:avLst/>
          </a:prstGeom>
          <a:noFill/>
          <a:ln>
            <a:noFill/>
          </a:ln>
          <a:effectLst>
            <a:outerShdw blurRad="57150" dist="19050" dir="5400000" algn="bl" rotWithShape="0">
              <a:srgbClr val="000000">
                <a:alpha val="50000"/>
              </a:srgbClr>
            </a:outerShdw>
          </a:effectLst>
        </p:spPr>
        <p:txBody>
          <a:bodyPr spcFirstLastPara="1" wrap="square" lIns="45725" tIns="22850" rIns="45725" bIns="22850" anchor="t" anchorCtr="0">
            <a:normAutofit/>
          </a:bodyPr>
          <a:lstStyle/>
          <a:p>
            <a:pPr marL="0" lvl="0" indent="0" algn="l" rtl="0">
              <a:spcBef>
                <a:spcPts val="300"/>
              </a:spcBef>
              <a:spcAft>
                <a:spcPts val="0"/>
              </a:spcAft>
              <a:buNone/>
            </a:pPr>
            <a:r>
              <a:rPr lang="en-US" sz="2000" b="1" i="1">
                <a:solidFill>
                  <a:srgbClr val="FFFFFF"/>
                </a:solidFill>
                <a:latin typeface="Lato"/>
                <a:ea typeface="Lato"/>
                <a:cs typeface="Lato"/>
                <a:sym typeface="Lato"/>
              </a:rPr>
              <a:t>Project Management Institute</a:t>
            </a:r>
            <a:endParaRPr sz="2000" b="1" i="1">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How can we make Machines Intelligent without knowing how our Brains Work?</a:t>
            </a:r>
            <a:endParaRPr/>
          </a:p>
        </p:txBody>
      </p:sp>
      <p:pic>
        <p:nvPicPr>
          <p:cNvPr id="223" name="Google Shape;223;p39"/>
          <p:cNvPicPr preferRelativeResize="0"/>
          <p:nvPr/>
        </p:nvPicPr>
        <p:blipFill rotWithShape="1">
          <a:blip r:embed="rId3">
            <a:alphaModFix/>
          </a:blip>
          <a:srcRect r="50266"/>
          <a:stretch/>
        </p:blipFill>
        <p:spPr>
          <a:xfrm>
            <a:off x="876050" y="1226000"/>
            <a:ext cx="3065100" cy="26964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224" name="Google Shape;224;p39"/>
          <p:cNvPicPr preferRelativeResize="0"/>
          <p:nvPr/>
        </p:nvPicPr>
        <p:blipFill>
          <a:blip r:embed="rId4">
            <a:alphaModFix/>
          </a:blip>
          <a:stretch>
            <a:fillRect/>
          </a:stretch>
        </p:blipFill>
        <p:spPr>
          <a:xfrm>
            <a:off x="4697075" y="1262337"/>
            <a:ext cx="2644800" cy="26235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9"/>
          <p:cNvSpPr txBox="1">
            <a:spLocks noGrp="1"/>
          </p:cNvSpPr>
          <p:nvPr>
            <p:ph type="body" idx="1"/>
          </p:nvPr>
        </p:nvSpPr>
        <p:spPr>
          <a:xfrm>
            <a:off x="439750" y="1053475"/>
            <a:ext cx="4673100" cy="3138300"/>
          </a:xfrm>
          <a:prstGeom prst="rect">
            <a:avLst/>
          </a:prstGeom>
        </p:spPr>
        <p:txBody>
          <a:bodyPr spcFirstLastPara="1" wrap="square" lIns="91425" tIns="45700" rIns="91425" bIns="45700" anchor="t" anchorCtr="0">
            <a:noAutofit/>
          </a:bodyPr>
          <a:lstStyle/>
          <a:p>
            <a:pPr marL="457200" lvl="0" indent="-323850" algn="l" rtl="0">
              <a:spcBef>
                <a:spcPts val="751"/>
              </a:spcBef>
              <a:spcAft>
                <a:spcPts val="0"/>
              </a:spcAft>
              <a:buClr>
                <a:schemeClr val="dk1"/>
              </a:buClr>
              <a:buSzPts val="1500"/>
              <a:buChar char="★"/>
            </a:pPr>
            <a:r>
              <a:rPr lang="en-US" sz="1500"/>
              <a:t>CPMAI Phase IV: Model Development</a:t>
            </a:r>
            <a:endParaRPr sz="1500"/>
          </a:p>
          <a:p>
            <a:pPr marL="914400" lvl="1" indent="-323850" algn="l" rtl="0">
              <a:spcBef>
                <a:spcPts val="0"/>
              </a:spcBef>
              <a:spcAft>
                <a:spcPts val="0"/>
              </a:spcAft>
              <a:buSzPts val="1500"/>
              <a:buChar char="○"/>
            </a:pPr>
            <a:r>
              <a:rPr lang="en-US" sz="1500" b="0"/>
              <a:t>Algorithm selection</a:t>
            </a:r>
            <a:endParaRPr sz="1500" b="0"/>
          </a:p>
          <a:p>
            <a:pPr marL="914400" lvl="1" indent="-323850" algn="l" rtl="0">
              <a:spcBef>
                <a:spcPts val="0"/>
              </a:spcBef>
              <a:spcAft>
                <a:spcPts val="0"/>
              </a:spcAft>
              <a:buSzPts val="1500"/>
              <a:buChar char="○"/>
            </a:pPr>
            <a:r>
              <a:rPr lang="en-US" sz="1500" b="0"/>
              <a:t>Model training</a:t>
            </a:r>
            <a:endParaRPr sz="1500" b="0"/>
          </a:p>
          <a:p>
            <a:pPr marL="914400" lvl="1" indent="-323850" algn="l" rtl="0">
              <a:spcBef>
                <a:spcPts val="0"/>
              </a:spcBef>
              <a:spcAft>
                <a:spcPts val="0"/>
              </a:spcAft>
              <a:buSzPts val="1500"/>
              <a:buChar char="○"/>
            </a:pPr>
            <a:r>
              <a:rPr lang="en-US" sz="1500" b="0"/>
              <a:t>Model tuning</a:t>
            </a:r>
            <a:endParaRPr sz="1500" b="0"/>
          </a:p>
          <a:p>
            <a:pPr marL="914400" lvl="1" indent="-323850" algn="l" rtl="0">
              <a:spcBef>
                <a:spcPts val="0"/>
              </a:spcBef>
              <a:spcAft>
                <a:spcPts val="0"/>
              </a:spcAft>
              <a:buSzPts val="1500"/>
              <a:buChar char="○"/>
            </a:pPr>
            <a:r>
              <a:rPr lang="en-US" sz="1500" b="0"/>
              <a:t>Ensemble creation</a:t>
            </a:r>
            <a:endParaRPr sz="1500" b="0"/>
          </a:p>
          <a:p>
            <a:pPr marL="457200" lvl="0" indent="-323850" algn="l" rtl="0">
              <a:spcBef>
                <a:spcPts val="0"/>
              </a:spcBef>
              <a:spcAft>
                <a:spcPts val="0"/>
              </a:spcAft>
              <a:buClr>
                <a:schemeClr val="dk1"/>
              </a:buClr>
              <a:buSzPts val="1500"/>
              <a:buChar char="★"/>
            </a:pPr>
            <a:r>
              <a:rPr lang="en-US" sz="1500"/>
              <a:t>CPMAI Phase V: Model Evaluation  </a:t>
            </a:r>
            <a:endParaRPr sz="1500"/>
          </a:p>
          <a:p>
            <a:pPr marL="914400" lvl="1" indent="-323850" algn="l" rtl="0">
              <a:spcBef>
                <a:spcPts val="0"/>
              </a:spcBef>
              <a:spcAft>
                <a:spcPts val="0"/>
              </a:spcAft>
              <a:buSzPts val="1500"/>
              <a:buChar char="○"/>
            </a:pPr>
            <a:r>
              <a:rPr lang="en-US" sz="1500" b="0"/>
              <a:t>Model validation and testing</a:t>
            </a:r>
            <a:endParaRPr sz="1500" b="0"/>
          </a:p>
          <a:p>
            <a:pPr marL="914400" lvl="1" indent="-323850" algn="l" rtl="0">
              <a:spcBef>
                <a:spcPts val="0"/>
              </a:spcBef>
              <a:spcAft>
                <a:spcPts val="0"/>
              </a:spcAft>
              <a:buSzPts val="1500"/>
              <a:buChar char="○"/>
            </a:pPr>
            <a:r>
              <a:rPr lang="en-US" sz="1500" b="0"/>
              <a:t>Checking model performance</a:t>
            </a:r>
            <a:endParaRPr sz="1500" b="0"/>
          </a:p>
          <a:p>
            <a:pPr marL="914400" lvl="1" indent="-323850" algn="l" rtl="0">
              <a:spcBef>
                <a:spcPts val="0"/>
              </a:spcBef>
              <a:spcAft>
                <a:spcPts val="0"/>
              </a:spcAft>
              <a:buSzPts val="1500"/>
              <a:buChar char="○"/>
            </a:pPr>
            <a:r>
              <a:rPr lang="en-US" sz="1500" b="0"/>
              <a:t>Re-training your model until your desired level of accuracy is achieved</a:t>
            </a:r>
            <a:endParaRPr sz="1500" b="0"/>
          </a:p>
          <a:p>
            <a:pPr marL="457200" lvl="0" indent="-323850" algn="l" rtl="0">
              <a:spcBef>
                <a:spcPts val="0"/>
              </a:spcBef>
              <a:spcAft>
                <a:spcPts val="0"/>
              </a:spcAft>
              <a:buClr>
                <a:schemeClr val="dk1"/>
              </a:buClr>
              <a:buSzPts val="1500"/>
              <a:buChar char="★"/>
            </a:pPr>
            <a:r>
              <a:rPr lang="en-US" sz="1500"/>
              <a:t>CPMAI Phase VI: Model Operationalization</a:t>
            </a:r>
            <a:endParaRPr sz="1500"/>
          </a:p>
          <a:p>
            <a:pPr marL="914400" lvl="1" indent="-323850" algn="l" rtl="0">
              <a:spcBef>
                <a:spcPts val="0"/>
              </a:spcBef>
              <a:spcAft>
                <a:spcPts val="0"/>
              </a:spcAft>
              <a:buSzPts val="1500"/>
              <a:buChar char="○"/>
            </a:pPr>
            <a:r>
              <a:rPr lang="en-US" sz="1500" b="0"/>
              <a:t>Using the model in the real world </a:t>
            </a:r>
            <a:endParaRPr sz="1500" b="0"/>
          </a:p>
          <a:p>
            <a:pPr marL="914400" lvl="1" indent="-323850" algn="l" rtl="0">
              <a:spcBef>
                <a:spcPts val="0"/>
              </a:spcBef>
              <a:spcAft>
                <a:spcPts val="0"/>
              </a:spcAft>
              <a:buSzPts val="1500"/>
              <a:buChar char="○"/>
            </a:pPr>
            <a:r>
              <a:rPr lang="en-US" sz="1500" b="0"/>
              <a:t>Continuous model monitoring</a:t>
            </a:r>
            <a:endParaRPr sz="1500" b="0"/>
          </a:p>
          <a:p>
            <a:pPr marL="914400" lvl="1" indent="-323850" algn="l" rtl="0">
              <a:spcBef>
                <a:spcPts val="0"/>
              </a:spcBef>
              <a:spcAft>
                <a:spcPts val="0"/>
              </a:spcAft>
              <a:buSzPts val="1500"/>
              <a:buChar char="○"/>
            </a:pPr>
            <a:r>
              <a:rPr lang="en-US" sz="1500" b="0"/>
              <a:t>Model optimization</a:t>
            </a:r>
            <a:endParaRPr sz="1500" b="0"/>
          </a:p>
          <a:p>
            <a:pPr marL="914400" lvl="1" indent="-323850" algn="l" rtl="0">
              <a:spcBef>
                <a:spcPts val="0"/>
              </a:spcBef>
              <a:spcAft>
                <a:spcPts val="0"/>
              </a:spcAft>
              <a:buSzPts val="1500"/>
              <a:buChar char="○"/>
            </a:pPr>
            <a:r>
              <a:rPr lang="en-US" sz="1500" b="0"/>
              <a:t>Model Governance</a:t>
            </a:r>
            <a:endParaRPr b="0"/>
          </a:p>
        </p:txBody>
      </p:sp>
      <p:sp>
        <p:nvSpPr>
          <p:cNvPr id="901" name="Google Shape;901;p129"/>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CPMAI at a Glance (cont’d)</a:t>
            </a:r>
            <a:endParaRPr/>
          </a:p>
        </p:txBody>
      </p:sp>
      <p:pic>
        <p:nvPicPr>
          <p:cNvPr id="902" name="Google Shape;902;p129"/>
          <p:cNvPicPr preferRelativeResize="0"/>
          <p:nvPr/>
        </p:nvPicPr>
        <p:blipFill>
          <a:blip r:embed="rId3">
            <a:alphaModFix/>
          </a:blip>
          <a:stretch>
            <a:fillRect/>
          </a:stretch>
        </p:blipFill>
        <p:spPr>
          <a:xfrm>
            <a:off x="4593975" y="932913"/>
            <a:ext cx="4505851" cy="33793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30"/>
          <p:cNvSpPr txBox="1">
            <a:spLocks noGrp="1"/>
          </p:cNvSpPr>
          <p:nvPr>
            <p:ph type="body" idx="1"/>
          </p:nvPr>
        </p:nvSpPr>
        <p:spPr>
          <a:xfrm>
            <a:off x="439738" y="1198606"/>
            <a:ext cx="8247000" cy="31383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None/>
            </a:pPr>
            <a:r>
              <a:rPr lang="en-US"/>
              <a:t>We’ve just gone through common reasons why AI projects fail, now let’s not make these same mistakes</a:t>
            </a:r>
            <a:endParaRPr/>
          </a:p>
          <a:p>
            <a:pPr marL="457200" lvl="0" indent="-355600" algn="l" rtl="0">
              <a:spcBef>
                <a:spcPts val="751"/>
              </a:spcBef>
              <a:spcAft>
                <a:spcPts val="0"/>
              </a:spcAft>
              <a:buClr>
                <a:schemeClr val="dk1"/>
              </a:buClr>
              <a:buSzPts val="2000"/>
              <a:buChar char="➔"/>
            </a:pPr>
            <a:r>
              <a:rPr lang="en-US"/>
              <a:t>Criteria for a good AI / ML Project</a:t>
            </a:r>
            <a:endParaRPr/>
          </a:p>
          <a:p>
            <a:pPr marL="457200" lvl="0" indent="-323850" algn="l" rtl="0">
              <a:lnSpc>
                <a:spcPct val="100000"/>
              </a:lnSpc>
              <a:spcBef>
                <a:spcPts val="0"/>
              </a:spcBef>
              <a:spcAft>
                <a:spcPts val="0"/>
              </a:spcAft>
              <a:buClr>
                <a:schemeClr val="dk1"/>
              </a:buClr>
              <a:buSzPts val="1500"/>
              <a:buChar char="●"/>
            </a:pPr>
            <a:r>
              <a:rPr lang="en-US" sz="1500" b="0"/>
              <a:t>Must meet a short-term organizational need</a:t>
            </a:r>
            <a:endParaRPr sz="1500" b="0"/>
          </a:p>
          <a:p>
            <a:pPr marL="457200" lvl="0" indent="-323850" algn="l" rtl="0">
              <a:lnSpc>
                <a:spcPct val="100000"/>
              </a:lnSpc>
              <a:spcBef>
                <a:spcPts val="0"/>
              </a:spcBef>
              <a:spcAft>
                <a:spcPts val="0"/>
              </a:spcAft>
              <a:buClr>
                <a:schemeClr val="dk1"/>
              </a:buClr>
              <a:buSzPts val="1500"/>
              <a:buChar char="●"/>
            </a:pPr>
            <a:r>
              <a:rPr lang="en-US" sz="1500" b="0"/>
              <a:t>Must solve a problem that can’t be otherwise done with simpler, more predictable deterministic systems or simpler analytic approaches</a:t>
            </a:r>
            <a:endParaRPr sz="1500" b="0"/>
          </a:p>
          <a:p>
            <a:pPr marL="457200" lvl="0" indent="-323850" algn="l" rtl="0">
              <a:lnSpc>
                <a:spcPct val="100000"/>
              </a:lnSpc>
              <a:spcBef>
                <a:spcPts val="0"/>
              </a:spcBef>
              <a:spcAft>
                <a:spcPts val="0"/>
              </a:spcAft>
              <a:buClr>
                <a:schemeClr val="dk1"/>
              </a:buClr>
              <a:buSzPts val="1500"/>
              <a:buChar char="●"/>
            </a:pPr>
            <a:r>
              <a:rPr lang="en-US" sz="1500" b="0"/>
              <a:t>Must be a “cognitive” appropriate problem (any of the following): </a:t>
            </a:r>
            <a:endParaRPr sz="1500" b="0"/>
          </a:p>
          <a:p>
            <a:pPr marL="457200" lvl="0" indent="-323850" algn="l" rtl="0">
              <a:lnSpc>
                <a:spcPct val="100000"/>
              </a:lnSpc>
              <a:spcBef>
                <a:spcPts val="0"/>
              </a:spcBef>
              <a:spcAft>
                <a:spcPts val="0"/>
              </a:spcAft>
              <a:buClr>
                <a:schemeClr val="dk1"/>
              </a:buClr>
              <a:buSzPts val="1500"/>
              <a:buChar char="●"/>
            </a:pPr>
            <a:r>
              <a:rPr lang="en-US" sz="1500" b="0"/>
              <a:t>Would otherwise require human capabilities (recognition, classification, prediction, decision-making)</a:t>
            </a:r>
            <a:endParaRPr sz="1500" b="0"/>
          </a:p>
          <a:p>
            <a:pPr marL="457200" lvl="0" indent="-323850" algn="l" rtl="0">
              <a:lnSpc>
                <a:spcPct val="100000"/>
              </a:lnSpc>
              <a:spcBef>
                <a:spcPts val="0"/>
              </a:spcBef>
              <a:spcAft>
                <a:spcPts val="0"/>
              </a:spcAft>
              <a:buClr>
                <a:schemeClr val="dk1"/>
              </a:buClr>
              <a:buSzPts val="1500"/>
              <a:buChar char="●"/>
            </a:pPr>
            <a:r>
              <a:rPr lang="en-US" sz="1500" b="0"/>
              <a:t>Allows scaling in ways that other technology approaches can’t</a:t>
            </a:r>
            <a:endParaRPr sz="1500" b="0"/>
          </a:p>
          <a:p>
            <a:pPr marL="457200" lvl="0" indent="-323850" algn="l" rtl="0">
              <a:lnSpc>
                <a:spcPct val="100000"/>
              </a:lnSpc>
              <a:spcBef>
                <a:spcPts val="0"/>
              </a:spcBef>
              <a:spcAft>
                <a:spcPts val="0"/>
              </a:spcAft>
              <a:buClr>
                <a:schemeClr val="dk1"/>
              </a:buClr>
              <a:buSzPts val="1500"/>
              <a:buChar char="●"/>
            </a:pPr>
            <a:r>
              <a:rPr lang="en-US" sz="1500" b="0"/>
              <a:t>Is a 4-D’s task (Dull, Dear, Dangerous / Dirty, Demeaning)</a:t>
            </a:r>
            <a:endParaRPr sz="1500" b="0"/>
          </a:p>
          <a:p>
            <a:pPr marL="457200" lvl="0" indent="-323850" algn="l" rtl="0">
              <a:lnSpc>
                <a:spcPct val="100000"/>
              </a:lnSpc>
              <a:spcBef>
                <a:spcPts val="0"/>
              </a:spcBef>
              <a:spcAft>
                <a:spcPts val="0"/>
              </a:spcAft>
              <a:buClr>
                <a:schemeClr val="dk1"/>
              </a:buClr>
              <a:buSzPts val="1500"/>
              <a:buChar char="●"/>
            </a:pPr>
            <a:r>
              <a:rPr lang="en-US" sz="1500" b="0"/>
              <a:t>Is a more elegant solution than a current brute-force or heavy lift approach</a:t>
            </a:r>
            <a:endParaRPr sz="1500" b="0"/>
          </a:p>
          <a:p>
            <a:pPr marL="0" lvl="0" indent="0" algn="l" rtl="0">
              <a:spcBef>
                <a:spcPts val="751"/>
              </a:spcBef>
              <a:spcAft>
                <a:spcPts val="0"/>
              </a:spcAft>
              <a:buClr>
                <a:schemeClr val="dk1"/>
              </a:buClr>
              <a:buSzPts val="1100"/>
              <a:buFont typeface="Arial"/>
              <a:buNone/>
            </a:pPr>
            <a:endParaRPr sz="1400" b="0"/>
          </a:p>
          <a:p>
            <a:pPr marL="0" lvl="0" indent="0" algn="l" rtl="0">
              <a:spcBef>
                <a:spcPts val="751"/>
              </a:spcBef>
              <a:spcAft>
                <a:spcPts val="0"/>
              </a:spcAft>
              <a:buNone/>
            </a:pPr>
            <a:endParaRPr/>
          </a:p>
        </p:txBody>
      </p:sp>
      <p:sp>
        <p:nvSpPr>
          <p:cNvPr id="908" name="Google Shape;908;p130"/>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Group Exercise Prep- Do you have an AI project?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31"/>
          <p:cNvSpPr txBox="1">
            <a:spLocks noGrp="1"/>
          </p:cNvSpPr>
          <p:nvPr>
            <p:ph type="body" idx="1"/>
          </p:nvPr>
        </p:nvSpPr>
        <p:spPr>
          <a:xfrm>
            <a:off x="250400" y="1004975"/>
            <a:ext cx="6803400" cy="3138300"/>
          </a:xfrm>
          <a:prstGeom prst="rect">
            <a:avLst/>
          </a:prstGeom>
        </p:spPr>
        <p:txBody>
          <a:bodyPr spcFirstLastPara="1" wrap="square" lIns="91425" tIns="45700" rIns="91425" bIns="45700" anchor="t" anchorCtr="0">
            <a:noAutofit/>
          </a:bodyPr>
          <a:lstStyle/>
          <a:p>
            <a:pPr marL="457200" lvl="0" indent="-317500" algn="l" rtl="0">
              <a:spcBef>
                <a:spcPts val="751"/>
              </a:spcBef>
              <a:spcAft>
                <a:spcPts val="0"/>
              </a:spcAft>
              <a:buSzPts val="1400"/>
              <a:buChar char="●"/>
            </a:pPr>
            <a:r>
              <a:rPr lang="en-US" sz="1400"/>
              <a:t>Enhancing Revenue</a:t>
            </a:r>
            <a:endParaRPr sz="1400"/>
          </a:p>
          <a:p>
            <a:pPr marL="914400" lvl="1" indent="-317500" algn="l" rtl="0">
              <a:spcBef>
                <a:spcPts val="0"/>
              </a:spcBef>
              <a:spcAft>
                <a:spcPts val="0"/>
              </a:spcAft>
              <a:buSzPts val="1400"/>
              <a:buChar char="○"/>
            </a:pPr>
            <a:r>
              <a:rPr lang="en-US" sz="1400" b="0"/>
              <a:t>Improving Existing Products with the power of Cognitive</a:t>
            </a:r>
            <a:endParaRPr sz="1400" b="0"/>
          </a:p>
          <a:p>
            <a:pPr marL="457200" lvl="0" indent="-317500" algn="l" rtl="0">
              <a:spcBef>
                <a:spcPts val="0"/>
              </a:spcBef>
              <a:spcAft>
                <a:spcPts val="0"/>
              </a:spcAft>
              <a:buSzPts val="1400"/>
              <a:buChar char="●"/>
            </a:pPr>
            <a:r>
              <a:rPr lang="en-US" sz="1400" b="0"/>
              <a:t>Strategic Opportunity: New Product / Service</a:t>
            </a:r>
            <a:endParaRPr sz="1400" b="0"/>
          </a:p>
          <a:p>
            <a:pPr marL="457200" lvl="0" indent="-317500" algn="l" rtl="0">
              <a:spcBef>
                <a:spcPts val="0"/>
              </a:spcBef>
              <a:spcAft>
                <a:spcPts val="0"/>
              </a:spcAft>
              <a:buSzPts val="1400"/>
              <a:buChar char="●"/>
            </a:pPr>
            <a:r>
              <a:rPr lang="en-US" sz="1400"/>
              <a:t>Improving Competitiveness</a:t>
            </a:r>
            <a:endParaRPr sz="1400"/>
          </a:p>
          <a:p>
            <a:pPr marL="914400" lvl="1" indent="-317500" algn="l" rtl="0">
              <a:spcBef>
                <a:spcPts val="0"/>
              </a:spcBef>
              <a:spcAft>
                <a:spcPts val="0"/>
              </a:spcAft>
              <a:buSzPts val="1400"/>
              <a:buChar char="○"/>
            </a:pPr>
            <a:r>
              <a:rPr lang="en-US" sz="1400" b="0"/>
              <a:t>Entering new markets or competing faster / better in existing markets</a:t>
            </a:r>
            <a:endParaRPr sz="1400" b="0"/>
          </a:p>
          <a:p>
            <a:pPr marL="457200" lvl="0" indent="-317500" algn="l" rtl="0">
              <a:spcBef>
                <a:spcPts val="0"/>
              </a:spcBef>
              <a:spcAft>
                <a:spcPts val="0"/>
              </a:spcAft>
              <a:buSzPts val="1400"/>
              <a:buChar char="●"/>
            </a:pPr>
            <a:r>
              <a:rPr lang="en-US" sz="1400"/>
              <a:t>Reducing Existing Costs</a:t>
            </a:r>
            <a:endParaRPr sz="1400"/>
          </a:p>
          <a:p>
            <a:pPr marL="914400" lvl="1" indent="-317500" algn="l" rtl="0">
              <a:spcBef>
                <a:spcPts val="0"/>
              </a:spcBef>
              <a:spcAft>
                <a:spcPts val="0"/>
              </a:spcAft>
              <a:buSzPts val="1400"/>
              <a:buChar char="○"/>
            </a:pPr>
            <a:r>
              <a:rPr lang="en-US" sz="1400" b="0"/>
              <a:t>High Labor Cost vs. High Corporate Risk</a:t>
            </a:r>
            <a:endParaRPr sz="1400" b="0"/>
          </a:p>
          <a:p>
            <a:pPr marL="914400" lvl="1" indent="-317500" algn="l" rtl="0">
              <a:spcBef>
                <a:spcPts val="0"/>
              </a:spcBef>
              <a:spcAft>
                <a:spcPts val="0"/>
              </a:spcAft>
              <a:buSzPts val="1400"/>
              <a:buChar char="○"/>
            </a:pPr>
            <a:r>
              <a:rPr lang="en-US" sz="1400" b="0"/>
              <a:t>Low Value vs High Value</a:t>
            </a:r>
            <a:endParaRPr sz="1400" b="0"/>
          </a:p>
          <a:p>
            <a:pPr marL="457200" lvl="0" indent="-317500" algn="l" rtl="0">
              <a:spcBef>
                <a:spcPts val="0"/>
              </a:spcBef>
              <a:spcAft>
                <a:spcPts val="0"/>
              </a:spcAft>
              <a:buSzPts val="1400"/>
              <a:buChar char="●"/>
            </a:pPr>
            <a:r>
              <a:rPr lang="en-US" sz="1400"/>
              <a:t>Improving Operations</a:t>
            </a:r>
            <a:endParaRPr sz="1400"/>
          </a:p>
          <a:p>
            <a:pPr marL="914400" lvl="1" indent="-317500" algn="l" rtl="0">
              <a:spcBef>
                <a:spcPts val="0"/>
              </a:spcBef>
              <a:spcAft>
                <a:spcPts val="0"/>
              </a:spcAft>
              <a:buSzPts val="1400"/>
              <a:buChar char="○"/>
            </a:pPr>
            <a:r>
              <a:rPr lang="en-US" sz="1400" b="0"/>
              <a:t>Continuous monitoring, auditing</a:t>
            </a:r>
            <a:endParaRPr sz="1400" b="0"/>
          </a:p>
          <a:p>
            <a:pPr marL="914400" lvl="1" indent="-317500" algn="l" rtl="0">
              <a:spcBef>
                <a:spcPts val="0"/>
              </a:spcBef>
              <a:spcAft>
                <a:spcPts val="0"/>
              </a:spcAft>
              <a:buSzPts val="1400"/>
              <a:buChar char="○"/>
            </a:pPr>
            <a:r>
              <a:rPr lang="en-US" sz="1400" b="0"/>
              <a:t>Self-service</a:t>
            </a:r>
            <a:endParaRPr sz="1400" b="0"/>
          </a:p>
          <a:p>
            <a:pPr marL="914400" lvl="1" indent="-317500" algn="l" rtl="0">
              <a:spcBef>
                <a:spcPts val="0"/>
              </a:spcBef>
              <a:spcAft>
                <a:spcPts val="0"/>
              </a:spcAft>
              <a:buSzPts val="1400"/>
              <a:buChar char="○"/>
            </a:pPr>
            <a:r>
              <a:rPr lang="en-US" sz="1400" b="0"/>
              <a:t>Unstructured information handling</a:t>
            </a:r>
            <a:endParaRPr sz="1400" b="0"/>
          </a:p>
          <a:p>
            <a:pPr marL="914400" lvl="1" indent="-317500" algn="l" rtl="0">
              <a:spcBef>
                <a:spcPts val="0"/>
              </a:spcBef>
              <a:spcAft>
                <a:spcPts val="0"/>
              </a:spcAft>
              <a:buSzPts val="1400"/>
              <a:buChar char="○"/>
            </a:pPr>
            <a:r>
              <a:rPr lang="en-US" sz="1400" b="0"/>
              <a:t>Autonomous business process</a:t>
            </a:r>
            <a:endParaRPr sz="1400" b="0"/>
          </a:p>
          <a:p>
            <a:pPr marL="457200" lvl="0" indent="-317500" algn="l" rtl="0">
              <a:spcBef>
                <a:spcPts val="0"/>
              </a:spcBef>
              <a:spcAft>
                <a:spcPts val="0"/>
              </a:spcAft>
              <a:buSzPts val="1400"/>
              <a:buChar char="●"/>
            </a:pPr>
            <a:r>
              <a:rPr lang="en-US" sz="1400"/>
              <a:t>Solving an Unsolved Problem</a:t>
            </a:r>
            <a:endParaRPr sz="1400"/>
          </a:p>
          <a:p>
            <a:pPr marL="914400" lvl="1" indent="-317500" algn="l" rtl="0">
              <a:spcBef>
                <a:spcPts val="0"/>
              </a:spcBef>
              <a:spcAft>
                <a:spcPts val="0"/>
              </a:spcAft>
              <a:buSzPts val="1400"/>
              <a:buChar char="○"/>
            </a:pPr>
            <a:r>
              <a:rPr lang="en-US" sz="1400" b="0"/>
              <a:t>A high human labor cost problem solved by cognitive tech</a:t>
            </a:r>
            <a:endParaRPr sz="1400" b="0"/>
          </a:p>
          <a:p>
            <a:pPr marL="457200" lvl="0" indent="-317500" algn="l" rtl="0">
              <a:spcBef>
                <a:spcPts val="0"/>
              </a:spcBef>
              <a:spcAft>
                <a:spcPts val="0"/>
              </a:spcAft>
              <a:buSzPts val="1400"/>
              <a:buChar char="●"/>
            </a:pPr>
            <a:r>
              <a:rPr lang="en-US" sz="1400"/>
              <a:t>The “Cool Factor”</a:t>
            </a:r>
            <a:endParaRPr sz="1400"/>
          </a:p>
          <a:p>
            <a:pPr marL="914400" lvl="1" indent="-317500" algn="l" rtl="0">
              <a:spcBef>
                <a:spcPts val="0"/>
              </a:spcBef>
              <a:spcAft>
                <a:spcPts val="0"/>
              </a:spcAft>
              <a:buSzPts val="1400"/>
              <a:buChar char="○"/>
            </a:pPr>
            <a:r>
              <a:rPr lang="en-US" sz="1400" b="0"/>
              <a:t>Maybe you just want a bot roaming the halls. Is this really a good use case?</a:t>
            </a:r>
            <a:endParaRPr sz="1400" b="0"/>
          </a:p>
        </p:txBody>
      </p:sp>
      <p:sp>
        <p:nvSpPr>
          <p:cNvPr id="914" name="Google Shape;914;p131"/>
          <p:cNvSpPr txBox="1">
            <a:spLocks noGrp="1"/>
          </p:cNvSpPr>
          <p:nvPr>
            <p:ph type="title"/>
          </p:nvPr>
        </p:nvSpPr>
        <p:spPr>
          <a:xfrm>
            <a:off x="250388" y="313119"/>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Determining AI Project Fit</a:t>
            </a:r>
            <a:endParaRPr/>
          </a:p>
        </p:txBody>
      </p:sp>
      <p:pic>
        <p:nvPicPr>
          <p:cNvPr id="915" name="Google Shape;915;p131"/>
          <p:cNvPicPr preferRelativeResize="0"/>
          <p:nvPr/>
        </p:nvPicPr>
        <p:blipFill>
          <a:blip r:embed="rId3">
            <a:alphaModFix/>
          </a:blip>
          <a:stretch>
            <a:fillRect/>
          </a:stretch>
        </p:blipFill>
        <p:spPr>
          <a:xfrm>
            <a:off x="6331525" y="1538550"/>
            <a:ext cx="2651400" cy="19887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32"/>
          <p:cNvSpPr txBox="1">
            <a:spLocks noGrp="1"/>
          </p:cNvSpPr>
          <p:nvPr>
            <p:ph type="body" idx="1"/>
          </p:nvPr>
        </p:nvSpPr>
        <p:spPr>
          <a:xfrm>
            <a:off x="309550" y="1151250"/>
            <a:ext cx="3479400" cy="31383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None/>
            </a:pPr>
            <a:r>
              <a:rPr lang="en-US" b="0"/>
              <a:t>In order for an AI project to actually go forward, you need three things in alignment:</a:t>
            </a:r>
            <a:endParaRPr b="0"/>
          </a:p>
          <a:p>
            <a:pPr marL="457200" lvl="0" indent="-355600" algn="l" rtl="0">
              <a:spcBef>
                <a:spcPts val="751"/>
              </a:spcBef>
              <a:spcAft>
                <a:spcPts val="0"/>
              </a:spcAft>
              <a:buClr>
                <a:schemeClr val="dk1"/>
              </a:buClr>
              <a:buSzPts val="2000"/>
              <a:buChar char="●"/>
            </a:pPr>
            <a:r>
              <a:rPr lang="en-US"/>
              <a:t>business feasibility</a:t>
            </a:r>
            <a:endParaRPr b="0"/>
          </a:p>
          <a:p>
            <a:pPr marL="457200" lvl="0" indent="-355600" algn="l" rtl="0">
              <a:spcBef>
                <a:spcPts val="0"/>
              </a:spcBef>
              <a:spcAft>
                <a:spcPts val="0"/>
              </a:spcAft>
              <a:buClr>
                <a:schemeClr val="dk1"/>
              </a:buClr>
              <a:buSzPts val="2000"/>
              <a:buChar char="●"/>
            </a:pPr>
            <a:r>
              <a:rPr lang="en-US"/>
              <a:t>data feasibility</a:t>
            </a:r>
            <a:endParaRPr b="0"/>
          </a:p>
          <a:p>
            <a:pPr marL="457200" lvl="0" indent="-355600" algn="l" rtl="0">
              <a:spcBef>
                <a:spcPts val="0"/>
              </a:spcBef>
              <a:spcAft>
                <a:spcPts val="0"/>
              </a:spcAft>
              <a:buClr>
                <a:schemeClr val="dk1"/>
              </a:buClr>
              <a:buSzPts val="2000"/>
              <a:buChar char="●"/>
            </a:pPr>
            <a:r>
              <a:rPr lang="en-US"/>
              <a:t>technology / execution feasibility</a:t>
            </a:r>
            <a:endParaRPr/>
          </a:p>
        </p:txBody>
      </p:sp>
      <p:sp>
        <p:nvSpPr>
          <p:cNvPr id="921" name="Google Shape;921;p132"/>
          <p:cNvSpPr txBox="1">
            <a:spLocks noGrp="1"/>
          </p:cNvSpPr>
          <p:nvPr>
            <p:ph type="title"/>
          </p:nvPr>
        </p:nvSpPr>
        <p:spPr>
          <a:xfrm>
            <a:off x="3095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The AI Go/No-Go Decision</a:t>
            </a:r>
            <a:endParaRPr/>
          </a:p>
        </p:txBody>
      </p:sp>
      <p:pic>
        <p:nvPicPr>
          <p:cNvPr id="922" name="Google Shape;922;p132"/>
          <p:cNvPicPr preferRelativeResize="0"/>
          <p:nvPr/>
        </p:nvPicPr>
        <p:blipFill rotWithShape="1">
          <a:blip r:embed="rId3">
            <a:alphaModFix/>
          </a:blip>
          <a:srcRect l="8911" t="11886" r="9555" b="13123"/>
          <a:stretch/>
        </p:blipFill>
        <p:spPr>
          <a:xfrm>
            <a:off x="3788950" y="1101275"/>
            <a:ext cx="5241300" cy="2945700"/>
          </a:xfrm>
          <a:prstGeom prst="roundRect">
            <a:avLst>
              <a:gd name="adj" fmla="val 6073"/>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33"/>
          <p:cNvSpPr txBox="1">
            <a:spLocks noGrp="1"/>
          </p:cNvSpPr>
          <p:nvPr>
            <p:ph type="title"/>
          </p:nvPr>
        </p:nvSpPr>
        <p:spPr>
          <a:xfrm>
            <a:off x="285888" y="132144"/>
            <a:ext cx="8247000" cy="804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Team Interaction: Should you move forward with your AI idea?</a:t>
            </a:r>
            <a:endParaRPr/>
          </a:p>
        </p:txBody>
      </p:sp>
      <p:grpSp>
        <p:nvGrpSpPr>
          <p:cNvPr id="928" name="Google Shape;928;p133"/>
          <p:cNvGrpSpPr/>
          <p:nvPr/>
        </p:nvGrpSpPr>
        <p:grpSpPr>
          <a:xfrm>
            <a:off x="8119487" y="277644"/>
            <a:ext cx="697595" cy="659102"/>
            <a:chOff x="6553200" y="194400"/>
            <a:chExt cx="776400" cy="684000"/>
          </a:xfrm>
        </p:grpSpPr>
        <p:pic>
          <p:nvPicPr>
            <p:cNvPr id="929" name="Google Shape;929;p133"/>
            <p:cNvPicPr preferRelativeResize="0"/>
            <p:nvPr/>
          </p:nvPicPr>
          <p:blipFill rotWithShape="1">
            <a:blip r:embed="rId3">
              <a:alphaModFix/>
            </a:blip>
            <a:srcRect/>
            <a:stretch/>
          </p:blipFill>
          <p:spPr>
            <a:xfrm>
              <a:off x="6590178" y="194400"/>
              <a:ext cx="702600" cy="684000"/>
            </a:xfrm>
            <a:prstGeom prst="ellipse">
              <a:avLst/>
            </a:prstGeom>
            <a:noFill/>
            <a:ln>
              <a:noFill/>
            </a:ln>
          </p:spPr>
        </p:pic>
        <p:sp>
          <p:nvSpPr>
            <p:cNvPr id="930" name="Google Shape;930;p133"/>
            <p:cNvSpPr txBox="1"/>
            <p:nvPr/>
          </p:nvSpPr>
          <p:spPr>
            <a:xfrm>
              <a:off x="6553200" y="383254"/>
              <a:ext cx="776400" cy="26370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051" b="1">
                  <a:solidFill>
                    <a:schemeClr val="dk1"/>
                  </a:solidFill>
                  <a:latin typeface="Calibri"/>
                  <a:ea typeface="Calibri"/>
                  <a:cs typeface="Calibri"/>
                  <a:sym typeface="Calibri"/>
                </a:rPr>
                <a:t> 90 min.</a:t>
              </a:r>
              <a:endParaRPr/>
            </a:p>
          </p:txBody>
        </p:sp>
      </p:grpSp>
      <p:sp>
        <p:nvSpPr>
          <p:cNvPr id="931" name="Google Shape;931;p133"/>
          <p:cNvSpPr txBox="1">
            <a:spLocks noGrp="1"/>
          </p:cNvSpPr>
          <p:nvPr>
            <p:ph type="body" idx="1"/>
          </p:nvPr>
        </p:nvSpPr>
        <p:spPr>
          <a:xfrm>
            <a:off x="439750" y="784375"/>
            <a:ext cx="6850800" cy="35355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200"/>
              <a:t>Teams come up with different project ideas and then go through the AI Go/No Go to determine if this AI project will be successful.</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US" sz="1200"/>
              <a:t> Step 1: Identify an AI project and walk through the AI Go/No Go (30 minutes)</a:t>
            </a:r>
            <a:endParaRPr sz="1200"/>
          </a:p>
          <a:p>
            <a:pPr marL="0" lvl="0" indent="0" algn="l" rtl="0">
              <a:lnSpc>
                <a:spcPct val="115000"/>
              </a:lnSpc>
              <a:spcBef>
                <a:spcPts val="0"/>
              </a:spcBef>
              <a:spcAft>
                <a:spcPts val="0"/>
              </a:spcAft>
              <a:buNone/>
            </a:pPr>
            <a:endParaRPr sz="1200" b="0"/>
          </a:p>
          <a:p>
            <a:pPr marL="457200" lvl="0" indent="-304800" algn="l" rtl="0">
              <a:lnSpc>
                <a:spcPct val="115000"/>
              </a:lnSpc>
              <a:spcBef>
                <a:spcPts val="0"/>
              </a:spcBef>
              <a:spcAft>
                <a:spcPts val="0"/>
              </a:spcAft>
              <a:buSzPts val="1200"/>
              <a:buChar char="➔"/>
            </a:pPr>
            <a:r>
              <a:rPr lang="en-US" sz="1200" b="0"/>
              <a:t>Determine Business Feasibility</a:t>
            </a:r>
            <a:endParaRPr sz="1200" b="0"/>
          </a:p>
          <a:p>
            <a:pPr marL="457200" lvl="0" indent="-304800" algn="l" rtl="0">
              <a:lnSpc>
                <a:spcPct val="115000"/>
              </a:lnSpc>
              <a:spcBef>
                <a:spcPts val="0"/>
              </a:spcBef>
              <a:spcAft>
                <a:spcPts val="0"/>
              </a:spcAft>
              <a:buSzPts val="1200"/>
              <a:buChar char="➔"/>
            </a:pPr>
            <a:r>
              <a:rPr lang="en-US" sz="1200" b="0"/>
              <a:t>Determine Data Feasibility</a:t>
            </a:r>
            <a:endParaRPr sz="1200" b="0"/>
          </a:p>
          <a:p>
            <a:pPr marL="457200" lvl="0" indent="-304800" algn="l" rtl="0">
              <a:lnSpc>
                <a:spcPct val="115000"/>
              </a:lnSpc>
              <a:spcBef>
                <a:spcPts val="0"/>
              </a:spcBef>
              <a:spcAft>
                <a:spcPts val="0"/>
              </a:spcAft>
              <a:buSzPts val="1200"/>
              <a:buChar char="➔"/>
            </a:pPr>
            <a:r>
              <a:rPr lang="en-US" sz="1200" b="0"/>
              <a:t>Determine Implementation Feasibility</a:t>
            </a:r>
            <a:endParaRPr sz="1200" b="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US" sz="1200"/>
              <a:t>Step 2: Rapid Presentations (50 minutes)</a:t>
            </a:r>
            <a:endParaRPr sz="1200"/>
          </a:p>
          <a:p>
            <a:pPr marL="0" lvl="0" indent="0" algn="l" rtl="0">
              <a:lnSpc>
                <a:spcPct val="115000"/>
              </a:lnSpc>
              <a:spcBef>
                <a:spcPts val="0"/>
              </a:spcBef>
              <a:spcAft>
                <a:spcPts val="0"/>
              </a:spcAft>
              <a:buNone/>
            </a:pPr>
            <a:r>
              <a:rPr lang="en-US" sz="1200" b="0"/>
              <a:t>Each team of 7 (10 teams total) will have 5 minutes to walk through their project and the AI Go/No Go answers with the larger group. </a:t>
            </a:r>
            <a:endParaRPr sz="1200" b="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US" sz="1200"/>
              <a:t>Step 3:Wrap-Up and Takeaways (10 Minutes)</a:t>
            </a:r>
            <a:endParaRPr sz="1200"/>
          </a:p>
          <a:p>
            <a:pPr marL="0" lvl="0" indent="0" algn="l" rtl="0">
              <a:lnSpc>
                <a:spcPct val="115000"/>
              </a:lnSpc>
              <a:spcBef>
                <a:spcPts val="0"/>
              </a:spcBef>
              <a:spcAft>
                <a:spcPts val="0"/>
              </a:spcAft>
              <a:buNone/>
            </a:pPr>
            <a:r>
              <a:rPr lang="en-US" sz="1200" b="0"/>
              <a:t>Recap project ideas and what roadblocks/failure reasons might occur with their AI projects and are they ready to move forward?</a:t>
            </a:r>
            <a:endParaRPr sz="1200" b="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457200" lvl="0" indent="0" algn="l" rtl="0">
              <a:lnSpc>
                <a:spcPct val="115000"/>
              </a:lnSpc>
              <a:spcBef>
                <a:spcPts val="0"/>
              </a:spcBef>
              <a:spcAft>
                <a:spcPts val="0"/>
              </a:spcAft>
              <a:buNone/>
            </a:pPr>
            <a:endParaRPr sz="1100">
              <a:latin typeface="Arial"/>
              <a:ea typeface="Arial"/>
              <a:cs typeface="Arial"/>
              <a:sym typeface="Arial"/>
            </a:endParaRPr>
          </a:p>
          <a:p>
            <a:pPr marL="0" marR="0" lvl="0" indent="0" algn="l" rtl="0">
              <a:lnSpc>
                <a:spcPct val="90000"/>
              </a:lnSpc>
              <a:spcBef>
                <a:spcPts val="751"/>
              </a:spcBef>
              <a:spcAft>
                <a:spcPts val="0"/>
              </a:spcAft>
              <a:buNone/>
            </a:pPr>
            <a:endParaRPr sz="1100">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34"/>
          <p:cNvSpPr txBox="1">
            <a:spLocks noGrp="1"/>
          </p:cNvSpPr>
          <p:nvPr>
            <p:ph type="body" idx="1"/>
          </p:nvPr>
        </p:nvSpPr>
        <p:spPr>
          <a:xfrm>
            <a:off x="439738" y="1132114"/>
            <a:ext cx="8247000" cy="105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73D0"/>
              </a:buClr>
              <a:buSzPts val="2600"/>
              <a:buNone/>
            </a:pPr>
            <a:r>
              <a:rPr lang="en-US"/>
              <a:t>Part IV:</a:t>
            </a:r>
            <a:endParaRPr/>
          </a:p>
        </p:txBody>
      </p:sp>
      <p:sp>
        <p:nvSpPr>
          <p:cNvPr id="937" name="Google Shape;937;p134"/>
          <p:cNvSpPr txBox="1">
            <a:spLocks noGrp="1"/>
          </p:cNvSpPr>
          <p:nvPr>
            <p:ph type="body" idx="2"/>
          </p:nvPr>
        </p:nvSpPr>
        <p:spPr>
          <a:xfrm>
            <a:off x="439738" y="2364784"/>
            <a:ext cx="8247000" cy="1209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F3864"/>
              </a:buClr>
              <a:buSzPts val="3200"/>
              <a:buNone/>
            </a:pPr>
            <a:r>
              <a:rPr lang="en-US"/>
              <a:t>Trustworthy AI Considerations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3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43" name="Google Shape;943;p135"/>
          <p:cNvSpPr txBox="1">
            <a:spLocks noGrp="1"/>
          </p:cNvSpPr>
          <p:nvPr>
            <p:ph type="title"/>
          </p:nvPr>
        </p:nvSpPr>
        <p:spPr>
          <a:xfrm>
            <a:off x="569918" y="1948175"/>
            <a:ext cx="3099000" cy="804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t>For AI to have Lasting Positive Impact it Must be Done Responsibly</a:t>
            </a:r>
            <a:endParaRPr sz="3200"/>
          </a:p>
        </p:txBody>
      </p:sp>
      <p:pic>
        <p:nvPicPr>
          <p:cNvPr id="944" name="Google Shape;944;p135"/>
          <p:cNvPicPr preferRelativeResize="0"/>
          <p:nvPr/>
        </p:nvPicPr>
        <p:blipFill>
          <a:blip r:embed="rId3">
            <a:alphaModFix/>
          </a:blip>
          <a:stretch>
            <a:fillRect/>
          </a:stretch>
        </p:blipFill>
        <p:spPr>
          <a:xfrm>
            <a:off x="4805024" y="277651"/>
            <a:ext cx="4145700" cy="4145700"/>
          </a:xfrm>
          <a:prstGeom prst="roundRect">
            <a:avLst>
              <a:gd name="adj" fmla="val 9992"/>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36"/>
          <p:cNvSpPr txBox="1">
            <a:spLocks noGrp="1"/>
          </p:cNvSpPr>
          <p:nvPr>
            <p:ph type="body" idx="1"/>
          </p:nvPr>
        </p:nvSpPr>
        <p:spPr>
          <a:xfrm>
            <a:off x="439750" y="1246475"/>
            <a:ext cx="4518900" cy="2586300"/>
          </a:xfrm>
          <a:prstGeom prst="rect">
            <a:avLst/>
          </a:prstGeom>
        </p:spPr>
        <p:txBody>
          <a:bodyPr spcFirstLastPara="1" wrap="square" lIns="91425" tIns="45700" rIns="91425" bIns="45700" anchor="t" anchorCtr="0">
            <a:noAutofit/>
          </a:bodyPr>
          <a:lstStyle/>
          <a:p>
            <a:pPr marL="457200" lvl="0" indent="0" algn="l" rtl="0">
              <a:spcBef>
                <a:spcPts val="751"/>
              </a:spcBef>
              <a:spcAft>
                <a:spcPts val="0"/>
              </a:spcAft>
              <a:buNone/>
            </a:pPr>
            <a:endParaRPr sz="1300" b="0"/>
          </a:p>
          <a:p>
            <a:pPr marL="0" lvl="0" indent="0" algn="l" rtl="0">
              <a:spcBef>
                <a:spcPts val="751"/>
              </a:spcBef>
              <a:spcAft>
                <a:spcPts val="0"/>
              </a:spcAft>
              <a:buNone/>
            </a:pPr>
            <a:endParaRPr sz="1300" b="0"/>
          </a:p>
        </p:txBody>
      </p:sp>
      <p:sp>
        <p:nvSpPr>
          <p:cNvPr id="950" name="Google Shape;950;p136"/>
          <p:cNvSpPr txBox="1">
            <a:spLocks noGrp="1"/>
          </p:cNvSpPr>
          <p:nvPr>
            <p:ph type="title"/>
          </p:nvPr>
        </p:nvSpPr>
        <p:spPr>
          <a:xfrm>
            <a:off x="439745" y="290000"/>
            <a:ext cx="4569600" cy="804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The need for Trustworthy AI Systems</a:t>
            </a:r>
            <a:endParaRPr/>
          </a:p>
        </p:txBody>
      </p:sp>
      <p:sp>
        <p:nvSpPr>
          <p:cNvPr id="951" name="Google Shape;951;p136"/>
          <p:cNvSpPr txBox="1"/>
          <p:nvPr/>
        </p:nvSpPr>
        <p:spPr>
          <a:xfrm>
            <a:off x="513425" y="1519050"/>
            <a:ext cx="4111200" cy="1847100"/>
          </a:xfrm>
          <a:prstGeom prst="rect">
            <a:avLst/>
          </a:prstGeom>
          <a:noFill/>
          <a:ln>
            <a:noFill/>
          </a:ln>
        </p:spPr>
        <p:txBody>
          <a:bodyPr spcFirstLastPara="1" wrap="square" lIns="91425" tIns="91425" rIns="91425" bIns="91425" anchor="t" anchorCtr="0">
            <a:spAutoFit/>
          </a:bodyPr>
          <a:lstStyle/>
          <a:p>
            <a:pPr marL="457200" lvl="0" indent="-381000" algn="ctr" rtl="0">
              <a:lnSpc>
                <a:spcPct val="90000"/>
              </a:lnSpc>
              <a:spcBef>
                <a:spcPts val="751"/>
              </a:spcBef>
              <a:spcAft>
                <a:spcPts val="0"/>
              </a:spcAft>
              <a:buClr>
                <a:schemeClr val="dk1"/>
              </a:buClr>
              <a:buSzPts val="2400"/>
              <a:buFont typeface="Calibri"/>
              <a:buChar char="❖"/>
            </a:pPr>
            <a:r>
              <a:rPr lang="en-US" sz="2400" b="1">
                <a:solidFill>
                  <a:schemeClr val="dk1"/>
                </a:solidFill>
                <a:latin typeface="Calibri"/>
                <a:ea typeface="Calibri"/>
                <a:cs typeface="Calibri"/>
                <a:sym typeface="Calibri"/>
              </a:rPr>
              <a:t>Trust is required </a:t>
            </a:r>
            <a:r>
              <a:rPr lang="en-US" sz="2400">
                <a:solidFill>
                  <a:schemeClr val="dk1"/>
                </a:solidFill>
                <a:latin typeface="Calibri"/>
                <a:ea typeface="Calibri"/>
                <a:cs typeface="Calibri"/>
                <a:sym typeface="Calibri"/>
              </a:rPr>
              <a:t>for AI systems</a:t>
            </a:r>
            <a:r>
              <a:rPr lang="en-US" sz="2400" b="1">
                <a:solidFill>
                  <a:schemeClr val="dk1"/>
                </a:solidFill>
                <a:latin typeface="Calibri"/>
                <a:ea typeface="Calibri"/>
                <a:cs typeface="Calibri"/>
                <a:sym typeface="Calibri"/>
              </a:rPr>
              <a:t> to deliver benefit </a:t>
            </a:r>
            <a:endParaRPr sz="2400" b="1">
              <a:solidFill>
                <a:schemeClr val="dk1"/>
              </a:solidFill>
              <a:latin typeface="Calibri"/>
              <a:ea typeface="Calibri"/>
              <a:cs typeface="Calibri"/>
              <a:sym typeface="Calibri"/>
            </a:endParaRPr>
          </a:p>
          <a:p>
            <a:pPr marL="457200" lvl="0" indent="-381000" algn="ctr" rtl="0">
              <a:lnSpc>
                <a:spcPct val="90000"/>
              </a:lnSpc>
              <a:spcBef>
                <a:spcPts val="0"/>
              </a:spcBef>
              <a:spcAft>
                <a:spcPts val="0"/>
              </a:spcAft>
              <a:buClr>
                <a:schemeClr val="dk1"/>
              </a:buClr>
              <a:buSzPts val="2400"/>
              <a:buFont typeface="Calibri"/>
              <a:buChar char="❖"/>
            </a:pPr>
            <a:endParaRPr sz="2400" b="1">
              <a:solidFill>
                <a:schemeClr val="dk1"/>
              </a:solidFill>
              <a:latin typeface="Calibri"/>
              <a:ea typeface="Calibri"/>
              <a:cs typeface="Calibri"/>
              <a:sym typeface="Calibri"/>
            </a:endParaRPr>
          </a:p>
          <a:p>
            <a:pPr marL="457200" lvl="0" indent="-381000" algn="ctr" rtl="0">
              <a:lnSpc>
                <a:spcPct val="90000"/>
              </a:lnSpc>
              <a:spcBef>
                <a:spcPts val="0"/>
              </a:spcBef>
              <a:spcAft>
                <a:spcPts val="0"/>
              </a:spcAft>
              <a:buClr>
                <a:schemeClr val="dk1"/>
              </a:buClr>
              <a:buSzPts val="2400"/>
              <a:buFont typeface="Calibri"/>
              <a:buChar char="❖"/>
            </a:pPr>
            <a:r>
              <a:rPr lang="en-US" sz="2400" b="1">
                <a:solidFill>
                  <a:schemeClr val="dk1"/>
                </a:solidFill>
                <a:latin typeface="Calibri"/>
                <a:ea typeface="Calibri"/>
                <a:cs typeface="Calibri"/>
                <a:sym typeface="Calibri"/>
              </a:rPr>
              <a:t>The loss of trust </a:t>
            </a:r>
            <a:r>
              <a:rPr lang="en-US" sz="2400">
                <a:solidFill>
                  <a:schemeClr val="dk1"/>
                </a:solidFill>
                <a:latin typeface="Calibri"/>
                <a:ea typeface="Calibri"/>
                <a:cs typeface="Calibri"/>
                <a:sym typeface="Calibri"/>
              </a:rPr>
              <a:t>is very</a:t>
            </a:r>
            <a:r>
              <a:rPr lang="en-US" sz="2400" b="1">
                <a:solidFill>
                  <a:schemeClr val="dk1"/>
                </a:solidFill>
                <a:latin typeface="Calibri"/>
                <a:ea typeface="Calibri"/>
                <a:cs typeface="Calibri"/>
                <a:sym typeface="Calibri"/>
              </a:rPr>
              <a:t> hard to earn back</a:t>
            </a:r>
            <a:endParaRPr sz="2500" b="1">
              <a:latin typeface="Calibri"/>
              <a:ea typeface="Calibri"/>
              <a:cs typeface="Calibri"/>
              <a:sym typeface="Calibri"/>
            </a:endParaRPr>
          </a:p>
        </p:txBody>
      </p:sp>
      <p:pic>
        <p:nvPicPr>
          <p:cNvPr id="952" name="Google Shape;952;p136"/>
          <p:cNvPicPr preferRelativeResize="0"/>
          <p:nvPr/>
        </p:nvPicPr>
        <p:blipFill rotWithShape="1">
          <a:blip r:embed="rId3">
            <a:alphaModFix/>
          </a:blip>
          <a:srcRect l="911" t="2905" b="2451"/>
          <a:stretch/>
        </p:blipFill>
        <p:spPr>
          <a:xfrm>
            <a:off x="5267825" y="501700"/>
            <a:ext cx="3455100" cy="1555200"/>
          </a:xfrm>
          <a:prstGeom prst="roundRect">
            <a:avLst>
              <a:gd name="adj" fmla="val 16667"/>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pic>
      <p:pic>
        <p:nvPicPr>
          <p:cNvPr id="953" name="Google Shape;953;p136"/>
          <p:cNvPicPr preferRelativeResize="0"/>
          <p:nvPr/>
        </p:nvPicPr>
        <p:blipFill rotWithShape="1">
          <a:blip r:embed="rId4">
            <a:alphaModFix/>
          </a:blip>
          <a:srcRect t="2704" r="872"/>
          <a:stretch/>
        </p:blipFill>
        <p:spPr>
          <a:xfrm>
            <a:off x="5267950" y="2252500"/>
            <a:ext cx="3455100" cy="1393800"/>
          </a:xfrm>
          <a:prstGeom prst="roundRect">
            <a:avLst>
              <a:gd name="adj" fmla="val 16667"/>
            </a:avLst>
          </a:prstGeom>
          <a:no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37"/>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Trustworthy AI Concepts: A Spectrum</a:t>
            </a:r>
            <a:endParaRPr/>
          </a:p>
        </p:txBody>
      </p:sp>
      <p:grpSp>
        <p:nvGrpSpPr>
          <p:cNvPr id="959" name="Google Shape;959;p137"/>
          <p:cNvGrpSpPr/>
          <p:nvPr/>
        </p:nvGrpSpPr>
        <p:grpSpPr>
          <a:xfrm>
            <a:off x="0" y="1189989"/>
            <a:ext cx="2214600" cy="3217636"/>
            <a:chOff x="0" y="1189989"/>
            <a:chExt cx="2214600" cy="3217636"/>
          </a:xfrm>
        </p:grpSpPr>
        <p:sp>
          <p:nvSpPr>
            <p:cNvPr id="960" name="Google Shape;960;p137"/>
            <p:cNvSpPr/>
            <p:nvPr/>
          </p:nvSpPr>
          <p:spPr>
            <a:xfrm>
              <a:off x="0" y="1189989"/>
              <a:ext cx="2214600" cy="669000"/>
            </a:xfrm>
            <a:prstGeom prst="homePlate">
              <a:avLst>
                <a:gd name="adj" fmla="val 50000"/>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Source Sans Pro"/>
                  <a:ea typeface="Source Sans Pro"/>
                  <a:cs typeface="Source Sans Pro"/>
                  <a:sym typeface="Source Sans Pro"/>
                </a:rPr>
                <a:t>Ethical AI</a:t>
              </a:r>
              <a:endParaRPr b="1">
                <a:solidFill>
                  <a:srgbClr val="FFFFFF"/>
                </a:solidFill>
                <a:latin typeface="Source Sans Pro"/>
                <a:ea typeface="Source Sans Pro"/>
                <a:cs typeface="Source Sans Pro"/>
                <a:sym typeface="Source Sans Pro"/>
              </a:endParaRPr>
            </a:p>
          </p:txBody>
        </p:sp>
        <p:sp>
          <p:nvSpPr>
            <p:cNvPr id="961" name="Google Shape;961;p137"/>
            <p:cNvSpPr txBox="1"/>
            <p:nvPr/>
          </p:nvSpPr>
          <p:spPr>
            <a:xfrm>
              <a:off x="2950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a:solidFill>
                    <a:srgbClr val="4285F4"/>
                  </a:solidFill>
                  <a:latin typeface="Source Sans Pro"/>
                  <a:ea typeface="Source Sans Pro"/>
                  <a:cs typeface="Source Sans Pro"/>
                  <a:sym typeface="Source Sans Pro"/>
                </a:rPr>
                <a:t>The things you shouldn’t do or avoid doing</a:t>
              </a:r>
              <a:endParaRPr sz="1600" b="1">
                <a:solidFill>
                  <a:srgbClr val="4285F4"/>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b="1">
                <a:solidFill>
                  <a:srgbClr val="4285F4"/>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b="1">
                <a:solidFill>
                  <a:srgbClr val="4285F4"/>
                </a:solidFill>
                <a:latin typeface="Source Sans Pro"/>
                <a:ea typeface="Source Sans Pro"/>
                <a:cs typeface="Source Sans Pro"/>
                <a:sym typeface="Source Sans Pro"/>
              </a:endParaRPr>
            </a:p>
            <a:p>
              <a:pPr marL="0" lvl="0" indent="0" algn="ctr" rtl="0">
                <a:lnSpc>
                  <a:spcPct val="115000"/>
                </a:lnSpc>
                <a:spcBef>
                  <a:spcPts val="0"/>
                </a:spcBef>
                <a:spcAft>
                  <a:spcPts val="0"/>
                </a:spcAft>
                <a:buNone/>
              </a:pPr>
              <a:r>
                <a:rPr lang="en-US" i="1">
                  <a:solidFill>
                    <a:srgbClr val="4285F4"/>
                  </a:solidFill>
                  <a:latin typeface="Source Sans Pro"/>
                  <a:ea typeface="Source Sans Pro"/>
                  <a:cs typeface="Source Sans Pro"/>
                  <a:sym typeface="Source Sans Pro"/>
                </a:rPr>
                <a:t>Guidelines</a:t>
              </a:r>
              <a:endParaRPr i="1">
                <a:solidFill>
                  <a:srgbClr val="4285F4"/>
                </a:solidFill>
                <a:latin typeface="Source Sans Pro"/>
                <a:ea typeface="Source Sans Pro"/>
                <a:cs typeface="Source Sans Pro"/>
                <a:sym typeface="Source Sans Pro"/>
              </a:endParaRPr>
            </a:p>
          </p:txBody>
        </p:sp>
      </p:grpSp>
      <p:grpSp>
        <p:nvGrpSpPr>
          <p:cNvPr id="962" name="Google Shape;962;p137"/>
          <p:cNvGrpSpPr/>
          <p:nvPr/>
        </p:nvGrpSpPr>
        <p:grpSpPr>
          <a:xfrm>
            <a:off x="1838325" y="1189775"/>
            <a:ext cx="2064000" cy="3217850"/>
            <a:chOff x="1838325" y="1189775"/>
            <a:chExt cx="2064000" cy="3217850"/>
          </a:xfrm>
        </p:grpSpPr>
        <p:sp>
          <p:nvSpPr>
            <p:cNvPr id="963" name="Google Shape;963;p137"/>
            <p:cNvSpPr/>
            <p:nvPr/>
          </p:nvSpPr>
          <p:spPr>
            <a:xfrm>
              <a:off x="1838325" y="1189775"/>
              <a:ext cx="2064000" cy="669000"/>
            </a:xfrm>
            <a:prstGeom prst="chevron">
              <a:avLst>
                <a:gd name="adj" fmla="val 50000"/>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Source Sans Pro"/>
                  <a:ea typeface="Source Sans Pro"/>
                  <a:cs typeface="Source Sans Pro"/>
                  <a:sym typeface="Source Sans Pro"/>
                </a:rPr>
                <a:t>Responsible AI</a:t>
              </a:r>
              <a:endParaRPr b="1">
                <a:solidFill>
                  <a:srgbClr val="FFFFFF"/>
                </a:solidFill>
                <a:latin typeface="Source Sans Pro"/>
                <a:ea typeface="Source Sans Pro"/>
                <a:cs typeface="Source Sans Pro"/>
                <a:sym typeface="Source Sans Pro"/>
              </a:endParaRPr>
            </a:p>
          </p:txBody>
        </p:sp>
        <p:sp>
          <p:nvSpPr>
            <p:cNvPr id="964" name="Google Shape;964;p137"/>
            <p:cNvSpPr txBox="1"/>
            <p:nvPr/>
          </p:nvSpPr>
          <p:spPr>
            <a:xfrm>
              <a:off x="20172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a:solidFill>
                    <a:srgbClr val="4285F4"/>
                  </a:solidFill>
                  <a:latin typeface="Source Sans Pro"/>
                  <a:ea typeface="Source Sans Pro"/>
                  <a:cs typeface="Source Sans Pro"/>
                  <a:sym typeface="Source Sans Pro"/>
                </a:rPr>
                <a:t>Being careful in the way that you do those things</a:t>
              </a:r>
              <a:endParaRPr sz="1600" b="1">
                <a:solidFill>
                  <a:srgbClr val="4285F4"/>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b="1">
                <a:solidFill>
                  <a:srgbClr val="4285F4"/>
                </a:solidFill>
                <a:latin typeface="Source Sans Pro"/>
                <a:ea typeface="Source Sans Pro"/>
                <a:cs typeface="Source Sans Pro"/>
                <a:sym typeface="Source Sans Pro"/>
              </a:endParaRPr>
            </a:p>
            <a:p>
              <a:pPr marL="0" lvl="0" indent="0" algn="ctr" rtl="0">
                <a:lnSpc>
                  <a:spcPct val="115000"/>
                </a:lnSpc>
                <a:spcBef>
                  <a:spcPts val="0"/>
                </a:spcBef>
                <a:spcAft>
                  <a:spcPts val="0"/>
                </a:spcAft>
                <a:buNone/>
              </a:pPr>
              <a:r>
                <a:rPr lang="en-US" i="1">
                  <a:solidFill>
                    <a:srgbClr val="4285F4"/>
                  </a:solidFill>
                  <a:latin typeface="Source Sans Pro"/>
                  <a:ea typeface="Source Sans Pro"/>
                  <a:cs typeface="Source Sans Pro"/>
                  <a:sym typeface="Source Sans Pro"/>
                </a:rPr>
                <a:t>Regulations &amp; Laws</a:t>
              </a:r>
              <a:endParaRPr sz="1600" b="1">
                <a:solidFill>
                  <a:srgbClr val="4285F4"/>
                </a:solidFill>
                <a:latin typeface="Source Sans Pro"/>
                <a:ea typeface="Source Sans Pro"/>
                <a:cs typeface="Source Sans Pro"/>
                <a:sym typeface="Source Sans Pro"/>
              </a:endParaRPr>
            </a:p>
          </p:txBody>
        </p:sp>
      </p:grpSp>
      <p:grpSp>
        <p:nvGrpSpPr>
          <p:cNvPr id="965" name="Google Shape;965;p137"/>
          <p:cNvGrpSpPr/>
          <p:nvPr/>
        </p:nvGrpSpPr>
        <p:grpSpPr>
          <a:xfrm>
            <a:off x="3516750" y="1189775"/>
            <a:ext cx="2064000" cy="3217850"/>
            <a:chOff x="3516750" y="1189775"/>
            <a:chExt cx="2064000" cy="3217850"/>
          </a:xfrm>
        </p:grpSpPr>
        <p:sp>
          <p:nvSpPr>
            <p:cNvPr id="966" name="Google Shape;966;p137"/>
            <p:cNvSpPr/>
            <p:nvPr/>
          </p:nvSpPr>
          <p:spPr>
            <a:xfrm>
              <a:off x="3516750" y="1189775"/>
              <a:ext cx="2064000" cy="669000"/>
            </a:xfrm>
            <a:prstGeom prst="chevron">
              <a:avLst>
                <a:gd name="adj" fmla="val 50000"/>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Source Sans Pro"/>
                  <a:ea typeface="Source Sans Pro"/>
                  <a:cs typeface="Source Sans Pro"/>
                  <a:sym typeface="Source Sans Pro"/>
                </a:rPr>
                <a:t>Transparent AI</a:t>
              </a:r>
              <a:endParaRPr b="1">
                <a:solidFill>
                  <a:srgbClr val="FFFFFF"/>
                </a:solidFill>
                <a:latin typeface="Source Sans Pro"/>
                <a:ea typeface="Source Sans Pro"/>
                <a:cs typeface="Source Sans Pro"/>
                <a:sym typeface="Source Sans Pro"/>
              </a:endParaRPr>
            </a:p>
          </p:txBody>
        </p:sp>
        <p:sp>
          <p:nvSpPr>
            <p:cNvPr id="967" name="Google Shape;967;p137"/>
            <p:cNvSpPr txBox="1"/>
            <p:nvPr/>
          </p:nvSpPr>
          <p:spPr>
            <a:xfrm>
              <a:off x="37394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b="1">
                  <a:solidFill>
                    <a:srgbClr val="4285F4"/>
                  </a:solidFill>
                  <a:latin typeface="Source Sans Pro"/>
                  <a:ea typeface="Source Sans Pro"/>
                  <a:cs typeface="Source Sans Pro"/>
                  <a:sym typeface="Source Sans Pro"/>
                </a:rPr>
                <a:t>Provide visibility into how it’s being done</a:t>
              </a:r>
              <a:endParaRPr sz="1500" b="1">
                <a:solidFill>
                  <a:srgbClr val="4285F4"/>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800" b="1">
                <a:solidFill>
                  <a:srgbClr val="4285F4"/>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b="1">
                <a:solidFill>
                  <a:srgbClr val="4285F4"/>
                </a:solidFill>
                <a:latin typeface="Source Sans Pro"/>
                <a:ea typeface="Source Sans Pro"/>
                <a:cs typeface="Source Sans Pro"/>
                <a:sym typeface="Source Sans Pro"/>
              </a:endParaRPr>
            </a:p>
            <a:p>
              <a:pPr marL="0" lvl="0" indent="0" algn="ctr" rtl="0">
                <a:lnSpc>
                  <a:spcPct val="115000"/>
                </a:lnSpc>
                <a:spcBef>
                  <a:spcPts val="0"/>
                </a:spcBef>
                <a:spcAft>
                  <a:spcPts val="0"/>
                </a:spcAft>
                <a:buNone/>
              </a:pPr>
              <a:r>
                <a:rPr lang="en-US" i="1">
                  <a:solidFill>
                    <a:srgbClr val="4285F4"/>
                  </a:solidFill>
                  <a:latin typeface="Source Sans Pro"/>
                  <a:ea typeface="Source Sans Pro"/>
                  <a:cs typeface="Source Sans Pro"/>
                  <a:sym typeface="Source Sans Pro"/>
                </a:rPr>
                <a:t>Assessments</a:t>
              </a:r>
              <a:endParaRPr sz="1500" b="1">
                <a:solidFill>
                  <a:srgbClr val="4285F4"/>
                </a:solidFill>
                <a:latin typeface="Source Sans Pro"/>
                <a:ea typeface="Source Sans Pro"/>
                <a:cs typeface="Source Sans Pro"/>
                <a:sym typeface="Source Sans Pro"/>
              </a:endParaRPr>
            </a:p>
          </p:txBody>
        </p:sp>
      </p:grpSp>
      <p:grpSp>
        <p:nvGrpSpPr>
          <p:cNvPr id="968" name="Google Shape;968;p137"/>
          <p:cNvGrpSpPr/>
          <p:nvPr/>
        </p:nvGrpSpPr>
        <p:grpSpPr>
          <a:xfrm>
            <a:off x="6874025" y="1189775"/>
            <a:ext cx="2064000" cy="3217850"/>
            <a:chOff x="6874025" y="1189775"/>
            <a:chExt cx="2064000" cy="3217850"/>
          </a:xfrm>
        </p:grpSpPr>
        <p:sp>
          <p:nvSpPr>
            <p:cNvPr id="969" name="Google Shape;969;p137"/>
            <p:cNvSpPr/>
            <p:nvPr/>
          </p:nvSpPr>
          <p:spPr>
            <a:xfrm>
              <a:off x="6874025" y="1189775"/>
              <a:ext cx="2064000" cy="669000"/>
            </a:xfrm>
            <a:prstGeom prst="chevron">
              <a:avLst>
                <a:gd name="adj" fmla="val 50000"/>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Source Sans Pro"/>
                  <a:ea typeface="Source Sans Pro"/>
                  <a:cs typeface="Source Sans Pro"/>
                  <a:sym typeface="Source Sans Pro"/>
                </a:rPr>
                <a:t>Interpretable &amp; Explainable AI</a:t>
              </a:r>
              <a:endParaRPr b="1">
                <a:solidFill>
                  <a:srgbClr val="FFFFFF"/>
                </a:solidFill>
                <a:latin typeface="Source Sans Pro"/>
                <a:ea typeface="Source Sans Pro"/>
                <a:cs typeface="Source Sans Pro"/>
                <a:sym typeface="Source Sans Pro"/>
              </a:endParaRPr>
            </a:p>
          </p:txBody>
        </p:sp>
        <p:sp>
          <p:nvSpPr>
            <p:cNvPr id="970" name="Google Shape;970;p137"/>
            <p:cNvSpPr txBox="1"/>
            <p:nvPr/>
          </p:nvSpPr>
          <p:spPr>
            <a:xfrm>
              <a:off x="71838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b="1">
                  <a:solidFill>
                    <a:srgbClr val="4285F4"/>
                  </a:solidFill>
                  <a:latin typeface="Source Sans Pro"/>
                  <a:ea typeface="Source Sans Pro"/>
                  <a:cs typeface="Source Sans Pro"/>
                  <a:sym typeface="Source Sans Pro"/>
                </a:rPr>
                <a:t>Understand System behavior and make black boxes less so</a:t>
              </a:r>
              <a:endParaRPr sz="1500" b="1">
                <a:solidFill>
                  <a:srgbClr val="4285F4"/>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b="1">
                <a:solidFill>
                  <a:srgbClr val="4285F4"/>
                </a:solidFill>
                <a:latin typeface="Source Sans Pro"/>
                <a:ea typeface="Source Sans Pro"/>
                <a:cs typeface="Source Sans Pro"/>
                <a:sym typeface="Source Sans Pro"/>
              </a:endParaRPr>
            </a:p>
            <a:p>
              <a:pPr marL="0" lvl="0" indent="0" algn="ctr" rtl="0">
                <a:lnSpc>
                  <a:spcPct val="115000"/>
                </a:lnSpc>
                <a:spcBef>
                  <a:spcPts val="0"/>
                </a:spcBef>
                <a:spcAft>
                  <a:spcPts val="0"/>
                </a:spcAft>
                <a:buNone/>
              </a:pPr>
              <a:r>
                <a:rPr lang="en-US" i="1">
                  <a:solidFill>
                    <a:srgbClr val="4285F4"/>
                  </a:solidFill>
                  <a:latin typeface="Source Sans Pro"/>
                  <a:ea typeface="Source Sans Pro"/>
                  <a:cs typeface="Source Sans Pro"/>
                  <a:sym typeface="Source Sans Pro"/>
                </a:rPr>
                <a:t>Technical Methods</a:t>
              </a:r>
              <a:endParaRPr sz="1500" b="1">
                <a:solidFill>
                  <a:srgbClr val="4285F4"/>
                </a:solidFill>
                <a:latin typeface="Source Sans Pro"/>
                <a:ea typeface="Source Sans Pro"/>
                <a:cs typeface="Source Sans Pro"/>
                <a:sym typeface="Source Sans Pro"/>
              </a:endParaRPr>
            </a:p>
          </p:txBody>
        </p:sp>
      </p:grpSp>
      <p:grpSp>
        <p:nvGrpSpPr>
          <p:cNvPr id="971" name="Google Shape;971;p137"/>
          <p:cNvGrpSpPr/>
          <p:nvPr/>
        </p:nvGrpSpPr>
        <p:grpSpPr>
          <a:xfrm>
            <a:off x="5195350" y="1189775"/>
            <a:ext cx="2064000" cy="3217850"/>
            <a:chOff x="5195350" y="1189775"/>
            <a:chExt cx="2064000" cy="3217850"/>
          </a:xfrm>
        </p:grpSpPr>
        <p:sp>
          <p:nvSpPr>
            <p:cNvPr id="972" name="Google Shape;972;p137"/>
            <p:cNvSpPr/>
            <p:nvPr/>
          </p:nvSpPr>
          <p:spPr>
            <a:xfrm>
              <a:off x="5195350" y="1189775"/>
              <a:ext cx="2064000" cy="669000"/>
            </a:xfrm>
            <a:prstGeom prst="chevron">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Source Sans Pro"/>
                  <a:ea typeface="Source Sans Pro"/>
                  <a:cs typeface="Source Sans Pro"/>
                  <a:sym typeface="Source Sans Pro"/>
                </a:rPr>
                <a:t>Governed AI</a:t>
              </a:r>
              <a:endParaRPr b="1">
                <a:solidFill>
                  <a:srgbClr val="FFFFFF"/>
                </a:solidFill>
                <a:latin typeface="Source Sans Pro"/>
                <a:ea typeface="Source Sans Pro"/>
                <a:cs typeface="Source Sans Pro"/>
                <a:sym typeface="Source Sans Pro"/>
              </a:endParaRPr>
            </a:p>
          </p:txBody>
        </p:sp>
        <p:sp>
          <p:nvSpPr>
            <p:cNvPr id="973" name="Google Shape;973;p137"/>
            <p:cNvSpPr txBox="1"/>
            <p:nvPr/>
          </p:nvSpPr>
          <p:spPr>
            <a:xfrm>
              <a:off x="54616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b="1">
                  <a:solidFill>
                    <a:srgbClr val="4285F4"/>
                  </a:solidFill>
                  <a:latin typeface="Source Sans Pro"/>
                  <a:ea typeface="Source Sans Pro"/>
                  <a:cs typeface="Source Sans Pro"/>
                  <a:sym typeface="Source Sans Pro"/>
                </a:rPr>
                <a:t>Audit, Measure, Regulate, Guide, Secure, Provide Process</a:t>
              </a:r>
              <a:endParaRPr sz="1500" b="1">
                <a:solidFill>
                  <a:srgbClr val="4285F4"/>
                </a:solidFill>
                <a:latin typeface="Source Sans Pro"/>
                <a:ea typeface="Source Sans Pro"/>
                <a:cs typeface="Source Sans Pro"/>
                <a:sym typeface="Source Sans Pro"/>
              </a:endParaRPr>
            </a:p>
            <a:p>
              <a:pPr marL="0" lvl="0" indent="0" algn="ctr" rtl="0">
                <a:lnSpc>
                  <a:spcPct val="115000"/>
                </a:lnSpc>
                <a:spcBef>
                  <a:spcPts val="1600"/>
                </a:spcBef>
                <a:spcAft>
                  <a:spcPts val="0"/>
                </a:spcAft>
                <a:buNone/>
              </a:pPr>
              <a:r>
                <a:rPr lang="en-US" i="1">
                  <a:solidFill>
                    <a:srgbClr val="4285F4"/>
                  </a:solidFill>
                  <a:latin typeface="Source Sans Pro"/>
                  <a:ea typeface="Source Sans Pro"/>
                  <a:cs typeface="Source Sans Pro"/>
                  <a:sym typeface="Source Sans Pro"/>
                </a:rPr>
                <a:t>Practices &amp; Processes</a:t>
              </a:r>
              <a:endParaRPr sz="1500" b="1">
                <a:solidFill>
                  <a:srgbClr val="4285F4"/>
                </a:solidFill>
                <a:latin typeface="Source Sans Pro"/>
                <a:ea typeface="Source Sans Pro"/>
                <a:cs typeface="Source Sans Pro"/>
                <a:sym typeface="Source Sans Pro"/>
              </a:endParaRPr>
            </a:p>
          </p:txBody>
        </p:sp>
      </p:grpSp>
      <p:grpSp>
        <p:nvGrpSpPr>
          <p:cNvPr id="974" name="Google Shape;974;p137"/>
          <p:cNvGrpSpPr/>
          <p:nvPr/>
        </p:nvGrpSpPr>
        <p:grpSpPr>
          <a:xfrm>
            <a:off x="225450" y="3868625"/>
            <a:ext cx="8593800" cy="441900"/>
            <a:chOff x="225450" y="3868625"/>
            <a:chExt cx="8593800" cy="441900"/>
          </a:xfrm>
        </p:grpSpPr>
        <p:sp>
          <p:nvSpPr>
            <p:cNvPr id="975" name="Google Shape;975;p137"/>
            <p:cNvSpPr/>
            <p:nvPr/>
          </p:nvSpPr>
          <p:spPr>
            <a:xfrm>
              <a:off x="225450" y="3868625"/>
              <a:ext cx="8593800" cy="441900"/>
            </a:xfrm>
            <a:prstGeom prst="lef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7"/>
            <p:cNvSpPr txBox="1"/>
            <p:nvPr/>
          </p:nvSpPr>
          <p:spPr>
            <a:xfrm>
              <a:off x="748500" y="3883272"/>
              <a:ext cx="90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Source Sans Pro"/>
                  <a:ea typeface="Source Sans Pro"/>
                  <a:cs typeface="Source Sans Pro"/>
                  <a:sym typeface="Source Sans Pro"/>
                </a:rPr>
                <a:t>Societal</a:t>
              </a:r>
              <a:endParaRPr b="1">
                <a:latin typeface="Source Sans Pro"/>
                <a:ea typeface="Source Sans Pro"/>
                <a:cs typeface="Source Sans Pro"/>
                <a:sym typeface="Source Sans Pro"/>
              </a:endParaRPr>
            </a:p>
          </p:txBody>
        </p:sp>
        <p:sp>
          <p:nvSpPr>
            <p:cNvPr id="977" name="Google Shape;977;p137"/>
            <p:cNvSpPr txBox="1"/>
            <p:nvPr/>
          </p:nvSpPr>
          <p:spPr>
            <a:xfrm>
              <a:off x="7259350" y="3883272"/>
              <a:ext cx="94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Source Sans Pro"/>
                  <a:ea typeface="Source Sans Pro"/>
                  <a:cs typeface="Source Sans Pro"/>
                  <a:sym typeface="Source Sans Pro"/>
                </a:rPr>
                <a:t>Technical</a:t>
              </a:r>
              <a:endParaRPr b="1">
                <a:latin typeface="Source Sans Pro"/>
                <a:ea typeface="Source Sans Pro"/>
                <a:cs typeface="Source Sans Pro"/>
                <a:sym typeface="Source Sans Pro"/>
              </a:endParaRPr>
            </a:p>
          </p:txBody>
        </p:sp>
        <p:sp>
          <p:nvSpPr>
            <p:cNvPr id="978" name="Google Shape;978;p137"/>
            <p:cNvSpPr txBox="1"/>
            <p:nvPr/>
          </p:nvSpPr>
          <p:spPr>
            <a:xfrm>
              <a:off x="4011238" y="3883272"/>
              <a:ext cx="107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Source Sans Pro"/>
                  <a:ea typeface="Source Sans Pro"/>
                  <a:cs typeface="Source Sans Pro"/>
                  <a:sym typeface="Source Sans Pro"/>
                </a:rPr>
                <a:t>Systemic</a:t>
              </a:r>
              <a:endParaRPr b="1">
                <a:latin typeface="Source Sans Pro"/>
                <a:ea typeface="Source Sans Pro"/>
                <a:cs typeface="Source Sans Pro"/>
                <a:sym typeface="Source Sans Pro"/>
              </a:endParaRPr>
            </a:p>
          </p:txBody>
        </p:sp>
      </p:grpSp>
      <p:sp>
        <p:nvSpPr>
          <p:cNvPr id="979" name="Google Shape;979;p137"/>
          <p:cNvSpPr txBox="1"/>
          <p:nvPr/>
        </p:nvSpPr>
        <p:spPr>
          <a:xfrm>
            <a:off x="7291300" y="4189200"/>
            <a:ext cx="1451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latin typeface="Source Sans Pro"/>
                <a:ea typeface="Source Sans Pro"/>
                <a:cs typeface="Source Sans Pro"/>
                <a:sym typeface="Source Sans Pro"/>
              </a:rPr>
              <a:t>Source: Cognilytica © 2021</a:t>
            </a:r>
            <a:endParaRPr sz="800">
              <a:latin typeface="Source Sans Pro"/>
              <a:ea typeface="Source Sans Pro"/>
              <a:cs typeface="Source Sans Pro"/>
              <a:sym typeface="Source Sans Pro"/>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38"/>
          <p:cNvSpPr txBox="1">
            <a:spLocks noGrp="1"/>
          </p:cNvSpPr>
          <p:nvPr>
            <p:ph type="title"/>
          </p:nvPr>
        </p:nvSpPr>
        <p:spPr>
          <a:xfrm>
            <a:off x="442613" y="159294"/>
            <a:ext cx="8247000" cy="804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Ethical AI: “Right vs. Wrong”</a:t>
            </a:r>
            <a:endParaRPr/>
          </a:p>
        </p:txBody>
      </p:sp>
      <p:sp>
        <p:nvSpPr>
          <p:cNvPr id="985" name="Google Shape;985;p138"/>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sz="1000">
                <a:solidFill>
                  <a:srgbClr val="595959"/>
                </a:solidFill>
              </a:rPr>
              <a:t>109</a:t>
            </a:fld>
            <a:endParaRPr sz="1000">
              <a:solidFill>
                <a:srgbClr val="595959"/>
              </a:solidFill>
            </a:endParaRPr>
          </a:p>
        </p:txBody>
      </p:sp>
      <p:graphicFrame>
        <p:nvGraphicFramePr>
          <p:cNvPr id="986" name="Google Shape;986;p138"/>
          <p:cNvGraphicFramePr/>
          <p:nvPr/>
        </p:nvGraphicFramePr>
        <p:xfrm>
          <a:off x="177475" y="1398638"/>
          <a:ext cx="3000000" cy="3000000"/>
        </p:xfrm>
        <a:graphic>
          <a:graphicData uri="http://schemas.openxmlformats.org/drawingml/2006/table">
            <a:tbl>
              <a:tblPr>
                <a:noFill/>
                <a:tableStyleId>{63C25F09-0208-43EF-8E20-9871D4ADA03A}</a:tableStyleId>
              </a:tblPr>
              <a:tblGrid>
                <a:gridCol w="2194325">
                  <a:extLst>
                    <a:ext uri="{9D8B030D-6E8A-4147-A177-3AD203B41FA5}">
                      <a16:colId xmlns:a16="http://schemas.microsoft.com/office/drawing/2014/main" val="20000"/>
                    </a:ext>
                  </a:extLst>
                </a:gridCol>
                <a:gridCol w="2194325">
                  <a:extLst>
                    <a:ext uri="{9D8B030D-6E8A-4147-A177-3AD203B41FA5}">
                      <a16:colId xmlns:a16="http://schemas.microsoft.com/office/drawing/2014/main" val="20001"/>
                    </a:ext>
                  </a:extLst>
                </a:gridCol>
                <a:gridCol w="2194325">
                  <a:extLst>
                    <a:ext uri="{9D8B030D-6E8A-4147-A177-3AD203B41FA5}">
                      <a16:colId xmlns:a16="http://schemas.microsoft.com/office/drawing/2014/main" val="20002"/>
                    </a:ext>
                  </a:extLst>
                </a:gridCol>
                <a:gridCol w="219432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r>
                        <a:rPr lang="en-US" b="1">
                          <a:solidFill>
                            <a:srgbClr val="FFFFFF"/>
                          </a:solidFill>
                          <a:latin typeface="Source Sans Pro"/>
                          <a:ea typeface="Source Sans Pro"/>
                          <a:cs typeface="Source Sans Pro"/>
                          <a:sym typeface="Source Sans Pro"/>
                        </a:rPr>
                        <a:t>Bad Machines</a:t>
                      </a:r>
                      <a:endParaRPr b="1">
                        <a:solidFill>
                          <a:srgbClr val="FFFFFF"/>
                        </a:solidFill>
                        <a:latin typeface="Source Sans Pro"/>
                        <a:ea typeface="Source Sans Pro"/>
                        <a:cs typeface="Source Sans Pro"/>
                        <a:sym typeface="Source Sans Pro"/>
                      </a:endParaRPr>
                    </a:p>
                  </a:txBody>
                  <a:tcPr marL="91425" marR="91425" marT="91425" marB="91425">
                    <a:solidFill>
                      <a:srgbClr val="1155CC"/>
                    </a:solidFill>
                  </a:tcPr>
                </a:tc>
                <a:tc>
                  <a:txBody>
                    <a:bodyPr/>
                    <a:lstStyle/>
                    <a:p>
                      <a:pPr marL="0" lvl="0" indent="0" algn="ctr" rtl="0">
                        <a:spcBef>
                          <a:spcPts val="0"/>
                        </a:spcBef>
                        <a:spcAft>
                          <a:spcPts val="0"/>
                        </a:spcAft>
                        <a:buNone/>
                      </a:pPr>
                      <a:r>
                        <a:rPr lang="en-US" sz="1200" b="1">
                          <a:solidFill>
                            <a:srgbClr val="FFFFFF"/>
                          </a:solidFill>
                          <a:latin typeface="Source Sans Pro"/>
                          <a:ea typeface="Source Sans Pro"/>
                          <a:cs typeface="Source Sans Pro"/>
                          <a:sym typeface="Source Sans Pro"/>
                        </a:rPr>
                        <a:t>Bad People Doing Bad Things</a:t>
                      </a:r>
                      <a:endParaRPr sz="1200" b="1">
                        <a:solidFill>
                          <a:srgbClr val="FFFFFF"/>
                        </a:solidFill>
                        <a:latin typeface="Source Sans Pro"/>
                        <a:ea typeface="Source Sans Pro"/>
                        <a:cs typeface="Source Sans Pro"/>
                        <a:sym typeface="Source Sans Pro"/>
                      </a:endParaRPr>
                    </a:p>
                  </a:txBody>
                  <a:tcPr marL="91425" marR="91425" marT="91425" marB="91425">
                    <a:solidFill>
                      <a:srgbClr val="3C78D8"/>
                    </a:solidFill>
                  </a:tcPr>
                </a:tc>
                <a:tc>
                  <a:txBody>
                    <a:bodyPr/>
                    <a:lstStyle/>
                    <a:p>
                      <a:pPr marL="0" lvl="0" indent="0" algn="ctr" rtl="0">
                        <a:spcBef>
                          <a:spcPts val="0"/>
                        </a:spcBef>
                        <a:spcAft>
                          <a:spcPts val="0"/>
                        </a:spcAft>
                        <a:buNone/>
                      </a:pPr>
                      <a:r>
                        <a:rPr lang="en-US" b="1">
                          <a:solidFill>
                            <a:srgbClr val="FFFFFF"/>
                          </a:solidFill>
                          <a:latin typeface="Source Sans Pro"/>
                          <a:ea typeface="Source Sans Pro"/>
                          <a:cs typeface="Source Sans Pro"/>
                          <a:sym typeface="Source Sans Pro"/>
                        </a:rPr>
                        <a:t>Bad Practices</a:t>
                      </a:r>
                      <a:endParaRPr b="1">
                        <a:solidFill>
                          <a:srgbClr val="FFFFFF"/>
                        </a:solidFill>
                        <a:latin typeface="Source Sans Pro"/>
                        <a:ea typeface="Source Sans Pro"/>
                        <a:cs typeface="Source Sans Pro"/>
                        <a:sym typeface="Source Sans Pro"/>
                      </a:endParaRPr>
                    </a:p>
                  </a:txBody>
                  <a:tcPr marL="91425" marR="91425" marT="91425" marB="91425">
                    <a:solidFill>
                      <a:srgbClr val="6D9EEB"/>
                    </a:solidFill>
                  </a:tcPr>
                </a:tc>
                <a:tc>
                  <a:txBody>
                    <a:bodyPr/>
                    <a:lstStyle/>
                    <a:p>
                      <a:pPr marL="0" lvl="0" indent="0" algn="ctr" rtl="0">
                        <a:spcBef>
                          <a:spcPts val="0"/>
                        </a:spcBef>
                        <a:spcAft>
                          <a:spcPts val="0"/>
                        </a:spcAft>
                        <a:buNone/>
                      </a:pPr>
                      <a:r>
                        <a:rPr lang="en-US" b="1">
                          <a:latin typeface="Source Sans Pro"/>
                          <a:ea typeface="Source Sans Pro"/>
                          <a:cs typeface="Source Sans Pro"/>
                          <a:sym typeface="Source Sans Pro"/>
                        </a:rPr>
                        <a:t>Bad Visibility</a:t>
                      </a:r>
                      <a:endParaRPr b="1">
                        <a:latin typeface="Source Sans Pro"/>
                        <a:ea typeface="Source Sans Pro"/>
                        <a:cs typeface="Source Sans Pro"/>
                        <a:sym typeface="Source Sans Pro"/>
                      </a:endParaRPr>
                    </a:p>
                  </a:txBody>
                  <a:tcPr marL="91425" marR="91425" marT="91425" marB="91425">
                    <a:solidFill>
                      <a:srgbClr val="CFE2F3"/>
                    </a:solidFill>
                  </a:tcPr>
                </a:tc>
                <a:extLst>
                  <a:ext uri="{0D108BD9-81ED-4DB2-BD59-A6C34878D82A}">
                    <a16:rowId xmlns:a16="http://schemas.microsoft.com/office/drawing/2014/main" val="10000"/>
                  </a:ext>
                </a:extLst>
              </a:tr>
              <a:tr h="1889750">
                <a:tc>
                  <a:txBody>
                    <a:bodyPr/>
                    <a:lstStyle/>
                    <a:p>
                      <a:pPr marL="228600" lvl="0" indent="-196850" algn="l" rtl="0">
                        <a:spcBef>
                          <a:spcPts val="0"/>
                        </a:spcBef>
                        <a:spcAft>
                          <a:spcPts val="0"/>
                        </a:spcAft>
                        <a:buSzPts val="1300"/>
                        <a:buFont typeface="Source Sans Pro"/>
                        <a:buChar char="●"/>
                      </a:pPr>
                      <a:r>
                        <a:rPr lang="en-US" sz="1300">
                          <a:latin typeface="Source Sans Pro"/>
                          <a:ea typeface="Source Sans Pro"/>
                          <a:cs typeface="Source Sans Pro"/>
                          <a:sym typeface="Source Sans Pro"/>
                        </a:rPr>
                        <a:t>Threatening lives</a:t>
                      </a:r>
                      <a:endParaRPr sz="1300">
                        <a:latin typeface="Source Sans Pro"/>
                        <a:ea typeface="Source Sans Pro"/>
                        <a:cs typeface="Source Sans Pro"/>
                        <a:sym typeface="Source Sans Pro"/>
                      </a:endParaRPr>
                    </a:p>
                    <a:p>
                      <a:pPr marL="228600" lvl="0" indent="-196850" algn="l" rtl="0">
                        <a:spcBef>
                          <a:spcPts val="0"/>
                        </a:spcBef>
                        <a:spcAft>
                          <a:spcPts val="0"/>
                        </a:spcAft>
                        <a:buSzPts val="1300"/>
                        <a:buFont typeface="Source Sans Pro"/>
                        <a:buChar char="●"/>
                      </a:pPr>
                      <a:r>
                        <a:rPr lang="en-US" sz="1300">
                          <a:latin typeface="Source Sans Pro"/>
                          <a:ea typeface="Source Sans Pro"/>
                          <a:cs typeface="Source Sans Pro"/>
                          <a:sym typeface="Source Sans Pro"/>
                        </a:rPr>
                        <a:t>Threatening freedoms</a:t>
                      </a:r>
                      <a:endParaRPr sz="1300">
                        <a:latin typeface="Source Sans Pro"/>
                        <a:ea typeface="Source Sans Pro"/>
                        <a:cs typeface="Source Sans Pro"/>
                        <a:sym typeface="Source Sans Pro"/>
                      </a:endParaRPr>
                    </a:p>
                    <a:p>
                      <a:pPr marL="228600" lvl="0" indent="-196850" algn="l" rtl="0">
                        <a:spcBef>
                          <a:spcPts val="0"/>
                        </a:spcBef>
                        <a:spcAft>
                          <a:spcPts val="0"/>
                        </a:spcAft>
                        <a:buSzPts val="1300"/>
                        <a:buFont typeface="Source Sans Pro"/>
                        <a:buChar char="●"/>
                      </a:pPr>
                      <a:r>
                        <a:rPr lang="en-US" sz="1300">
                          <a:latin typeface="Source Sans Pro"/>
                          <a:ea typeface="Source Sans Pro"/>
                          <a:cs typeface="Source Sans Pro"/>
                          <a:sym typeface="Source Sans Pro"/>
                        </a:rPr>
                        <a:t>Threatening control</a:t>
                      </a:r>
                      <a:endParaRPr sz="1300">
                        <a:latin typeface="Source Sans Pro"/>
                        <a:ea typeface="Source Sans Pro"/>
                        <a:cs typeface="Source Sans Pro"/>
                        <a:sym typeface="Source Sans Pro"/>
                      </a:endParaRPr>
                    </a:p>
                    <a:p>
                      <a:pPr marL="228600" lvl="0" indent="-196850" algn="l" rtl="0">
                        <a:spcBef>
                          <a:spcPts val="0"/>
                        </a:spcBef>
                        <a:spcAft>
                          <a:spcPts val="0"/>
                        </a:spcAft>
                        <a:buSzPts val="1300"/>
                        <a:buFont typeface="Source Sans Pro"/>
                        <a:buChar char="●"/>
                      </a:pPr>
                      <a:r>
                        <a:rPr lang="en-US" sz="1300">
                          <a:latin typeface="Source Sans Pro"/>
                          <a:ea typeface="Source Sans Pro"/>
                          <a:cs typeface="Source Sans Pro"/>
                          <a:sym typeface="Source Sans Pro"/>
                        </a:rPr>
                        <a:t>Threatening dignity</a:t>
                      </a:r>
                      <a:endParaRPr sz="1300">
                        <a:latin typeface="Source Sans Pro"/>
                        <a:ea typeface="Source Sans Pro"/>
                        <a:cs typeface="Source Sans Pro"/>
                        <a:sym typeface="Source Sans Pro"/>
                      </a:endParaRPr>
                    </a:p>
                    <a:p>
                      <a:pPr marL="228600" lvl="0" indent="-196850" algn="l" rtl="0">
                        <a:spcBef>
                          <a:spcPts val="0"/>
                        </a:spcBef>
                        <a:spcAft>
                          <a:spcPts val="0"/>
                        </a:spcAft>
                        <a:buSzPts val="1300"/>
                        <a:buFont typeface="Source Sans Pro"/>
                        <a:buChar char="●"/>
                      </a:pPr>
                      <a:r>
                        <a:rPr lang="en-US" sz="1300">
                          <a:latin typeface="Source Sans Pro"/>
                          <a:ea typeface="Source Sans Pro"/>
                          <a:cs typeface="Source Sans Pro"/>
                          <a:sym typeface="Source Sans Pro"/>
                        </a:rPr>
                        <a:t>Threatening environment</a:t>
                      </a:r>
                      <a:endParaRPr sz="1300">
                        <a:latin typeface="Source Sans Pro"/>
                        <a:ea typeface="Source Sans Pro"/>
                        <a:cs typeface="Source Sans Pro"/>
                        <a:sym typeface="Source Sans Pro"/>
                      </a:endParaRPr>
                    </a:p>
                    <a:p>
                      <a:pPr marL="228600" lvl="0" indent="-196850" algn="l" rtl="0">
                        <a:spcBef>
                          <a:spcPts val="0"/>
                        </a:spcBef>
                        <a:spcAft>
                          <a:spcPts val="0"/>
                        </a:spcAft>
                        <a:buSzPts val="1300"/>
                        <a:buFont typeface="Source Sans Pro"/>
                        <a:buChar char="●"/>
                      </a:pPr>
                      <a:r>
                        <a:rPr lang="en-US" sz="1300">
                          <a:latin typeface="Source Sans Pro"/>
                          <a:ea typeface="Source Sans Pro"/>
                          <a:cs typeface="Source Sans Pro"/>
                          <a:sym typeface="Source Sans Pro"/>
                        </a:rPr>
                        <a:t>Not in best interests of humanity</a:t>
                      </a:r>
                      <a:endParaRPr sz="1300">
                        <a:latin typeface="Source Sans Pro"/>
                        <a:ea typeface="Source Sans Pro"/>
                        <a:cs typeface="Source Sans Pro"/>
                        <a:sym typeface="Source Sans Pro"/>
                      </a:endParaRPr>
                    </a:p>
                    <a:p>
                      <a:pPr marL="0" lvl="0" indent="0" algn="ctr" rtl="0">
                        <a:spcBef>
                          <a:spcPts val="0"/>
                        </a:spcBef>
                        <a:spcAft>
                          <a:spcPts val="0"/>
                        </a:spcAft>
                        <a:buNone/>
                      </a:pPr>
                      <a:endParaRPr b="1" i="1">
                        <a:solidFill>
                          <a:srgbClr val="78909C"/>
                        </a:solidFill>
                        <a:latin typeface="Source Sans Pro"/>
                        <a:ea typeface="Source Sans Pro"/>
                        <a:cs typeface="Source Sans Pro"/>
                        <a:sym typeface="Source Sans Pro"/>
                      </a:endParaRPr>
                    </a:p>
                  </a:txBody>
                  <a:tcPr marL="91425" marR="91425" marT="91425" marB="91425"/>
                </a:tc>
                <a:tc>
                  <a:txBody>
                    <a:bodyPr/>
                    <a:lstStyle/>
                    <a:p>
                      <a:pPr marL="228600" lvl="0" indent="-203200" algn="l" rtl="0">
                        <a:spcBef>
                          <a:spcPts val="0"/>
                        </a:spcBef>
                        <a:spcAft>
                          <a:spcPts val="0"/>
                        </a:spcAft>
                        <a:buSzPts val="1400"/>
                        <a:buFont typeface="Source Sans Pro"/>
                        <a:buChar char="●"/>
                      </a:pPr>
                      <a:r>
                        <a:rPr lang="en-US">
                          <a:latin typeface="Source Sans Pro"/>
                          <a:ea typeface="Source Sans Pro"/>
                          <a:cs typeface="Source Sans Pro"/>
                          <a:sym typeface="Source Sans Pro"/>
                        </a:rPr>
                        <a:t>Violating our laws</a:t>
                      </a:r>
                      <a:endParaRPr>
                        <a:latin typeface="Source Sans Pro"/>
                        <a:ea typeface="Source Sans Pro"/>
                        <a:cs typeface="Source Sans Pro"/>
                        <a:sym typeface="Source Sans Pro"/>
                      </a:endParaRPr>
                    </a:p>
                    <a:p>
                      <a:pPr marL="228600" lvl="0" indent="-203200" algn="l" rtl="0">
                        <a:spcBef>
                          <a:spcPts val="0"/>
                        </a:spcBef>
                        <a:spcAft>
                          <a:spcPts val="0"/>
                        </a:spcAft>
                        <a:buSzPts val="1400"/>
                        <a:buFont typeface="Source Sans Pro"/>
                        <a:buChar char="●"/>
                      </a:pPr>
                      <a:r>
                        <a:rPr lang="en-US">
                          <a:latin typeface="Source Sans Pro"/>
                          <a:ea typeface="Source Sans Pro"/>
                          <a:cs typeface="Source Sans Pro"/>
                          <a:sym typeface="Source Sans Pro"/>
                        </a:rPr>
                        <a:t>Violating our trust</a:t>
                      </a:r>
                      <a:endParaRPr>
                        <a:latin typeface="Source Sans Pro"/>
                        <a:ea typeface="Source Sans Pro"/>
                        <a:cs typeface="Source Sans Pro"/>
                        <a:sym typeface="Source Sans Pro"/>
                      </a:endParaRPr>
                    </a:p>
                    <a:p>
                      <a:pPr marL="228600" lvl="0" indent="-203200" algn="l" rtl="0">
                        <a:spcBef>
                          <a:spcPts val="0"/>
                        </a:spcBef>
                        <a:spcAft>
                          <a:spcPts val="0"/>
                        </a:spcAft>
                        <a:buSzPts val="1400"/>
                        <a:buFont typeface="Source Sans Pro"/>
                        <a:buChar char="●"/>
                      </a:pPr>
                      <a:r>
                        <a:rPr lang="en-US">
                          <a:latin typeface="Source Sans Pro"/>
                          <a:ea typeface="Source Sans Pro"/>
                          <a:cs typeface="Source Sans Pro"/>
                          <a:sym typeface="Source Sans Pro"/>
                        </a:rPr>
                        <a:t>Violating our privacy</a:t>
                      </a:r>
                      <a:endParaRPr>
                        <a:latin typeface="Source Sans Pro"/>
                        <a:ea typeface="Source Sans Pro"/>
                        <a:cs typeface="Source Sans Pro"/>
                        <a:sym typeface="Source Sans Pro"/>
                      </a:endParaRPr>
                    </a:p>
                    <a:p>
                      <a:pPr marL="228600" lvl="0" indent="-203200" algn="l" rtl="0">
                        <a:spcBef>
                          <a:spcPts val="0"/>
                        </a:spcBef>
                        <a:spcAft>
                          <a:spcPts val="0"/>
                        </a:spcAft>
                        <a:buSzPts val="1400"/>
                        <a:buFont typeface="Source Sans Pro"/>
                        <a:buChar char="●"/>
                      </a:pPr>
                      <a:r>
                        <a:rPr lang="en-US">
                          <a:latin typeface="Source Sans Pro"/>
                          <a:ea typeface="Source Sans Pro"/>
                          <a:cs typeface="Source Sans Pro"/>
                          <a:sym typeface="Source Sans Pro"/>
                        </a:rPr>
                        <a:t>Violating our lives</a:t>
                      </a:r>
                      <a:endParaRPr>
                        <a:latin typeface="Source Sans Pro"/>
                        <a:ea typeface="Source Sans Pro"/>
                        <a:cs typeface="Source Sans Pro"/>
                        <a:sym typeface="Source Sans Pro"/>
                      </a:endParaRPr>
                    </a:p>
                    <a:p>
                      <a:pPr marL="457200" lvl="0" indent="0" algn="l" rtl="0">
                        <a:spcBef>
                          <a:spcPts val="0"/>
                        </a:spcBef>
                        <a:spcAft>
                          <a:spcPts val="0"/>
                        </a:spcAft>
                        <a:buNone/>
                      </a:pPr>
                      <a:endParaRPr>
                        <a:latin typeface="Source Sans Pro"/>
                        <a:ea typeface="Source Sans Pro"/>
                        <a:cs typeface="Source Sans Pro"/>
                        <a:sym typeface="Source Sans Pro"/>
                      </a:endParaRPr>
                    </a:p>
                    <a:p>
                      <a:pPr marL="0" lvl="0" indent="0" algn="ctr" rtl="0">
                        <a:spcBef>
                          <a:spcPts val="0"/>
                        </a:spcBef>
                        <a:spcAft>
                          <a:spcPts val="0"/>
                        </a:spcAft>
                        <a:buNone/>
                      </a:pPr>
                      <a:endParaRPr b="1" i="1">
                        <a:solidFill>
                          <a:srgbClr val="78909C"/>
                        </a:solidFill>
                        <a:latin typeface="Source Sans Pro"/>
                        <a:ea typeface="Source Sans Pro"/>
                        <a:cs typeface="Source Sans Pro"/>
                        <a:sym typeface="Source Sans Pro"/>
                      </a:endParaRPr>
                    </a:p>
                    <a:p>
                      <a:pPr marL="0" lvl="0" indent="0" algn="ctr" rtl="0">
                        <a:spcBef>
                          <a:spcPts val="0"/>
                        </a:spcBef>
                        <a:spcAft>
                          <a:spcPts val="0"/>
                        </a:spcAft>
                        <a:buNone/>
                      </a:pPr>
                      <a:endParaRPr b="1" i="1">
                        <a:solidFill>
                          <a:srgbClr val="78909C"/>
                        </a:solidFill>
                        <a:latin typeface="Source Sans Pro"/>
                        <a:ea typeface="Source Sans Pro"/>
                        <a:cs typeface="Source Sans Pro"/>
                        <a:sym typeface="Source Sans Pro"/>
                      </a:endParaRPr>
                    </a:p>
                  </a:txBody>
                  <a:tcPr marL="91425" marR="91425" marT="91425" marB="91425"/>
                </a:tc>
                <a:tc>
                  <a:txBody>
                    <a:bodyPr/>
                    <a:lstStyle/>
                    <a:p>
                      <a:pPr marL="228600" lvl="0" indent="-203200" algn="l" rtl="0">
                        <a:spcBef>
                          <a:spcPts val="0"/>
                        </a:spcBef>
                        <a:spcAft>
                          <a:spcPts val="0"/>
                        </a:spcAft>
                        <a:buSzPts val="1400"/>
                        <a:buFont typeface="Source Sans Pro"/>
                        <a:buChar char="●"/>
                      </a:pPr>
                      <a:r>
                        <a:rPr lang="en-US">
                          <a:latin typeface="Source Sans Pro"/>
                          <a:ea typeface="Source Sans Pro"/>
                          <a:cs typeface="Source Sans Pro"/>
                          <a:sym typeface="Source Sans Pro"/>
                        </a:rPr>
                        <a:t>Lack of Safety</a:t>
                      </a:r>
                      <a:endParaRPr>
                        <a:latin typeface="Source Sans Pro"/>
                        <a:ea typeface="Source Sans Pro"/>
                        <a:cs typeface="Source Sans Pro"/>
                        <a:sym typeface="Source Sans Pro"/>
                      </a:endParaRPr>
                    </a:p>
                    <a:p>
                      <a:pPr marL="228600" lvl="0" indent="-203200" algn="l" rtl="0">
                        <a:spcBef>
                          <a:spcPts val="0"/>
                        </a:spcBef>
                        <a:spcAft>
                          <a:spcPts val="0"/>
                        </a:spcAft>
                        <a:buSzPts val="1400"/>
                        <a:buFont typeface="Source Sans Pro"/>
                        <a:buChar char="●"/>
                      </a:pPr>
                      <a:r>
                        <a:rPr lang="en-US">
                          <a:latin typeface="Source Sans Pro"/>
                          <a:ea typeface="Source Sans Pro"/>
                          <a:cs typeface="Source Sans Pro"/>
                          <a:sym typeface="Source Sans Pro"/>
                        </a:rPr>
                        <a:t>Lack of accountability</a:t>
                      </a:r>
                      <a:endParaRPr>
                        <a:latin typeface="Source Sans Pro"/>
                        <a:ea typeface="Source Sans Pro"/>
                        <a:cs typeface="Source Sans Pro"/>
                        <a:sym typeface="Source Sans Pro"/>
                      </a:endParaRPr>
                    </a:p>
                    <a:p>
                      <a:pPr marL="228600" lvl="0" indent="-203200" algn="l" rtl="0">
                        <a:spcBef>
                          <a:spcPts val="0"/>
                        </a:spcBef>
                        <a:spcAft>
                          <a:spcPts val="0"/>
                        </a:spcAft>
                        <a:buSzPts val="1400"/>
                        <a:buFont typeface="Source Sans Pro"/>
                        <a:buChar char="●"/>
                      </a:pPr>
                      <a:r>
                        <a:rPr lang="en-US">
                          <a:latin typeface="Source Sans Pro"/>
                          <a:ea typeface="Source Sans Pro"/>
                          <a:cs typeface="Source Sans Pro"/>
                          <a:sym typeface="Source Sans Pro"/>
                        </a:rPr>
                        <a:t>Lack of positive purpose</a:t>
                      </a:r>
                      <a:endParaRPr>
                        <a:latin typeface="Source Sans Pro"/>
                        <a:ea typeface="Source Sans Pro"/>
                        <a:cs typeface="Source Sans Pro"/>
                        <a:sym typeface="Source Sans Pro"/>
                      </a:endParaRPr>
                    </a:p>
                    <a:p>
                      <a:pPr marL="228600" lvl="0" indent="-203200" algn="l" rtl="0">
                        <a:spcBef>
                          <a:spcPts val="0"/>
                        </a:spcBef>
                        <a:spcAft>
                          <a:spcPts val="0"/>
                        </a:spcAft>
                        <a:buSzPts val="1400"/>
                        <a:buFont typeface="Source Sans Pro"/>
                        <a:buChar char="●"/>
                      </a:pPr>
                      <a:r>
                        <a:rPr lang="en-US">
                          <a:latin typeface="Source Sans Pro"/>
                          <a:ea typeface="Source Sans Pro"/>
                          <a:cs typeface="Source Sans Pro"/>
                          <a:sym typeface="Source Sans Pro"/>
                        </a:rPr>
                        <a:t>Lack of care for workforce disruption</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ctr" rtl="0">
                        <a:spcBef>
                          <a:spcPts val="0"/>
                        </a:spcBef>
                        <a:spcAft>
                          <a:spcPts val="0"/>
                        </a:spcAft>
                        <a:buNone/>
                      </a:pPr>
                      <a:endParaRPr b="1" i="1">
                        <a:solidFill>
                          <a:srgbClr val="78909C"/>
                        </a:solidFill>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txBody>
                  <a:tcPr marL="91425" marR="91425" marT="91425" marB="91425"/>
                </a:tc>
                <a:tc>
                  <a:txBody>
                    <a:bodyPr/>
                    <a:lstStyle/>
                    <a:p>
                      <a:pPr marL="228600" lvl="0" indent="-196850" algn="l" rtl="0">
                        <a:spcBef>
                          <a:spcPts val="0"/>
                        </a:spcBef>
                        <a:spcAft>
                          <a:spcPts val="0"/>
                        </a:spcAft>
                        <a:buSzPts val="1300"/>
                        <a:buFont typeface="Source Sans Pro"/>
                        <a:buChar char="●"/>
                      </a:pPr>
                      <a:r>
                        <a:rPr lang="en-US" sz="1300">
                          <a:latin typeface="Source Sans Pro"/>
                          <a:ea typeface="Source Sans Pro"/>
                          <a:cs typeface="Source Sans Pro"/>
                          <a:sym typeface="Source Sans Pro"/>
                        </a:rPr>
                        <a:t>Limited visibility into data and processes</a:t>
                      </a:r>
                      <a:endParaRPr sz="1300">
                        <a:latin typeface="Source Sans Pro"/>
                        <a:ea typeface="Source Sans Pro"/>
                        <a:cs typeface="Source Sans Pro"/>
                        <a:sym typeface="Source Sans Pro"/>
                      </a:endParaRPr>
                    </a:p>
                    <a:p>
                      <a:pPr marL="228600" lvl="0" indent="-196850" algn="l" rtl="0">
                        <a:spcBef>
                          <a:spcPts val="0"/>
                        </a:spcBef>
                        <a:spcAft>
                          <a:spcPts val="0"/>
                        </a:spcAft>
                        <a:buSzPts val="1300"/>
                        <a:buFont typeface="Source Sans Pro"/>
                        <a:buChar char="●"/>
                      </a:pPr>
                      <a:r>
                        <a:rPr lang="en-US" sz="1300">
                          <a:latin typeface="Source Sans Pro"/>
                          <a:ea typeface="Source Sans Pro"/>
                          <a:cs typeface="Source Sans Pro"/>
                          <a:sym typeface="Source Sans Pro"/>
                        </a:rPr>
                        <a:t>Limited disclosure</a:t>
                      </a:r>
                      <a:endParaRPr sz="1300">
                        <a:latin typeface="Source Sans Pro"/>
                        <a:ea typeface="Source Sans Pro"/>
                        <a:cs typeface="Source Sans Pro"/>
                        <a:sym typeface="Source Sans Pro"/>
                      </a:endParaRPr>
                    </a:p>
                    <a:p>
                      <a:pPr marL="228600" lvl="0" indent="-196850" algn="l" rtl="0">
                        <a:spcBef>
                          <a:spcPts val="0"/>
                        </a:spcBef>
                        <a:spcAft>
                          <a:spcPts val="0"/>
                        </a:spcAft>
                        <a:buSzPts val="1300"/>
                        <a:buFont typeface="Source Sans Pro"/>
                        <a:buChar char="●"/>
                      </a:pPr>
                      <a:r>
                        <a:rPr lang="en-US" sz="1300">
                          <a:latin typeface="Source Sans Pro"/>
                          <a:ea typeface="Source Sans Pro"/>
                          <a:cs typeface="Source Sans Pro"/>
                          <a:sym typeface="Source Sans Pro"/>
                        </a:rPr>
                        <a:t>Limited consent</a:t>
                      </a:r>
                      <a:endParaRPr sz="1300">
                        <a:latin typeface="Source Sans Pro"/>
                        <a:ea typeface="Source Sans Pro"/>
                        <a:cs typeface="Source Sans Pro"/>
                        <a:sym typeface="Source Sans Pro"/>
                      </a:endParaRPr>
                    </a:p>
                    <a:p>
                      <a:pPr marL="228600" lvl="0" indent="-196850" algn="l" rtl="0">
                        <a:spcBef>
                          <a:spcPts val="0"/>
                        </a:spcBef>
                        <a:spcAft>
                          <a:spcPts val="0"/>
                        </a:spcAft>
                        <a:buSzPts val="1300"/>
                        <a:buFont typeface="Source Sans Pro"/>
                        <a:buChar char="●"/>
                      </a:pPr>
                      <a:r>
                        <a:rPr lang="en-US" sz="1300">
                          <a:latin typeface="Source Sans Pro"/>
                          <a:ea typeface="Source Sans Pro"/>
                          <a:cs typeface="Source Sans Pro"/>
                          <a:sym typeface="Source Sans Pro"/>
                        </a:rPr>
                        <a:t>Limited visibility into algorithmic behavior</a:t>
                      </a:r>
                      <a:endParaRPr sz="1300">
                        <a:latin typeface="Source Sans Pro"/>
                        <a:ea typeface="Source Sans Pro"/>
                        <a:cs typeface="Source Sans Pro"/>
                        <a:sym typeface="Source Sans Pro"/>
                      </a:endParaRPr>
                    </a:p>
                    <a:p>
                      <a:pPr marL="228600" lvl="0" indent="-196850" algn="l" rtl="0">
                        <a:spcBef>
                          <a:spcPts val="0"/>
                        </a:spcBef>
                        <a:spcAft>
                          <a:spcPts val="0"/>
                        </a:spcAft>
                        <a:buSzPts val="1300"/>
                        <a:buFont typeface="Source Sans Pro"/>
                        <a:buChar char="●"/>
                      </a:pPr>
                      <a:r>
                        <a:rPr lang="en-US" sz="1300">
                          <a:latin typeface="Source Sans Pro"/>
                          <a:ea typeface="Source Sans Pro"/>
                          <a:cs typeface="Source Sans Pro"/>
                          <a:sym typeface="Source Sans Pro"/>
                        </a:rPr>
                        <a:t>Limited repeatable, consistent processes</a:t>
                      </a:r>
                      <a:endParaRPr sz="1300">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ctr" rtl="0">
                        <a:spcBef>
                          <a:spcPts val="0"/>
                        </a:spcBef>
                        <a:spcAft>
                          <a:spcPts val="0"/>
                        </a:spcAft>
                        <a:buNone/>
                      </a:pPr>
                      <a:endParaRPr b="1" i="1">
                        <a:solidFill>
                          <a:srgbClr val="78909C"/>
                        </a:solidFill>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1"/>
                  </a:ext>
                </a:extLst>
              </a:tr>
            </a:tbl>
          </a:graphicData>
        </a:graphic>
      </p:graphicFrame>
      <p:pic>
        <p:nvPicPr>
          <p:cNvPr id="987" name="Google Shape;987;p138"/>
          <p:cNvPicPr preferRelativeResize="0"/>
          <p:nvPr/>
        </p:nvPicPr>
        <p:blipFill>
          <a:blip r:embed="rId3">
            <a:alphaModFix/>
          </a:blip>
          <a:stretch>
            <a:fillRect/>
          </a:stretch>
        </p:blipFill>
        <p:spPr>
          <a:xfrm>
            <a:off x="399325" y="3597700"/>
            <a:ext cx="1646251" cy="926024"/>
          </a:xfrm>
          <a:prstGeom prst="rect">
            <a:avLst/>
          </a:prstGeom>
          <a:noFill/>
          <a:ln>
            <a:noFill/>
          </a:ln>
          <a:effectLst>
            <a:outerShdw blurRad="57150" dist="19050" dir="5400000" algn="bl" rotWithShape="0">
              <a:srgbClr val="000000">
                <a:alpha val="50000"/>
              </a:srgbClr>
            </a:outerShdw>
          </a:effectLst>
        </p:spPr>
      </p:pic>
      <p:pic>
        <p:nvPicPr>
          <p:cNvPr id="988" name="Google Shape;988;p138"/>
          <p:cNvPicPr preferRelativeResize="0"/>
          <p:nvPr/>
        </p:nvPicPr>
        <p:blipFill rotWithShape="1">
          <a:blip r:embed="rId4">
            <a:alphaModFix/>
          </a:blip>
          <a:srcRect l="22251" r="18821" b="18012"/>
          <a:stretch/>
        </p:blipFill>
        <p:spPr>
          <a:xfrm>
            <a:off x="2834696" y="3523975"/>
            <a:ext cx="1277379" cy="999750"/>
          </a:xfrm>
          <a:prstGeom prst="rect">
            <a:avLst/>
          </a:prstGeom>
          <a:noFill/>
          <a:ln>
            <a:noFill/>
          </a:ln>
          <a:effectLst>
            <a:outerShdw blurRad="57150" dist="19050" dir="5400000" algn="bl" rotWithShape="0">
              <a:srgbClr val="000000">
                <a:alpha val="50000"/>
              </a:srgbClr>
            </a:outerShdw>
          </a:effectLst>
        </p:spPr>
      </p:pic>
      <p:pic>
        <p:nvPicPr>
          <p:cNvPr id="989" name="Google Shape;989;p138"/>
          <p:cNvPicPr preferRelativeResize="0"/>
          <p:nvPr/>
        </p:nvPicPr>
        <p:blipFill>
          <a:blip r:embed="rId5">
            <a:alphaModFix/>
          </a:blip>
          <a:stretch>
            <a:fillRect/>
          </a:stretch>
        </p:blipFill>
        <p:spPr>
          <a:xfrm>
            <a:off x="7175075" y="3802225"/>
            <a:ext cx="1256607" cy="721500"/>
          </a:xfrm>
          <a:prstGeom prst="rect">
            <a:avLst/>
          </a:prstGeom>
          <a:noFill/>
          <a:ln>
            <a:noFill/>
          </a:ln>
          <a:effectLst>
            <a:outerShdw blurRad="57150" dist="19050" dir="5400000" algn="bl" rotWithShape="0">
              <a:srgbClr val="000000">
                <a:alpha val="50000"/>
              </a:srgbClr>
            </a:outerShdw>
          </a:effectLst>
        </p:spPr>
      </p:pic>
      <p:pic>
        <p:nvPicPr>
          <p:cNvPr id="990" name="Google Shape;990;p138"/>
          <p:cNvPicPr preferRelativeResize="0"/>
          <p:nvPr/>
        </p:nvPicPr>
        <p:blipFill>
          <a:blip r:embed="rId6">
            <a:alphaModFix/>
          </a:blip>
          <a:stretch>
            <a:fillRect/>
          </a:stretch>
        </p:blipFill>
        <p:spPr>
          <a:xfrm>
            <a:off x="4893763" y="3523975"/>
            <a:ext cx="1499634" cy="999750"/>
          </a:xfrm>
          <a:prstGeom prst="rect">
            <a:avLst/>
          </a:prstGeom>
          <a:noFill/>
          <a:ln>
            <a:noFill/>
          </a:ln>
          <a:effectLst>
            <a:outerShdw blurRad="57150" dist="19050" dir="5400000" algn="bl" rotWithShape="0">
              <a:srgbClr val="000000">
                <a:alpha val="50000"/>
              </a:srgbClr>
            </a:outerShdw>
          </a:effectLst>
        </p:spPr>
      </p:pic>
      <p:sp>
        <p:nvSpPr>
          <p:cNvPr id="991" name="Google Shape;991;p138"/>
          <p:cNvSpPr txBox="1"/>
          <p:nvPr/>
        </p:nvSpPr>
        <p:spPr>
          <a:xfrm>
            <a:off x="128725" y="816950"/>
            <a:ext cx="86292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000"/>
              </a:spcAft>
              <a:buNone/>
            </a:pPr>
            <a:r>
              <a:rPr lang="en-US" sz="1200" b="1" i="1">
                <a:solidFill>
                  <a:schemeClr val="dk2"/>
                </a:solidFill>
                <a:latin typeface="Calibri"/>
                <a:ea typeface="Calibri"/>
                <a:cs typeface="Calibri"/>
                <a:sym typeface="Calibri"/>
              </a:rPr>
              <a:t>AI Ethics: “AI ethics is a set of values, principles, and techniques that employ widely accepted standards of right and wrong to guide moral conduct in the development and use of AI technologies” </a:t>
            </a:r>
            <a:r>
              <a:rPr lang="en-US" sz="1200" b="1" i="1" baseline="30000">
                <a:solidFill>
                  <a:schemeClr val="dk2"/>
                </a:solidFill>
                <a:latin typeface="Calibri"/>
                <a:ea typeface="Calibri"/>
                <a:cs typeface="Calibri"/>
                <a:sym typeface="Calibri"/>
              </a:rPr>
              <a:t>    </a:t>
            </a:r>
            <a:endParaRPr sz="1200" b="1" i="1">
              <a:solidFill>
                <a:schemeClr val="dk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body" idx="1"/>
          </p:nvPr>
        </p:nvSpPr>
        <p:spPr>
          <a:xfrm>
            <a:off x="439747" y="1198600"/>
            <a:ext cx="5963100" cy="31383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Clr>
                <a:schemeClr val="dk1"/>
              </a:buClr>
              <a:buSzPts val="1400"/>
              <a:buFont typeface="Calibri"/>
              <a:buChar char="●"/>
            </a:pPr>
            <a:r>
              <a:rPr lang="en-US" sz="1400" b="0"/>
              <a:t>We can think about the ways in which we learn</a:t>
            </a:r>
            <a:endParaRPr sz="1400" b="0"/>
          </a:p>
          <a:p>
            <a:pPr marL="914400" lvl="1" indent="-317500" algn="l" rtl="0">
              <a:lnSpc>
                <a:spcPct val="115000"/>
              </a:lnSpc>
              <a:spcBef>
                <a:spcPts val="0"/>
              </a:spcBef>
              <a:spcAft>
                <a:spcPts val="0"/>
              </a:spcAft>
              <a:buClr>
                <a:schemeClr val="dk1"/>
              </a:buClr>
              <a:buSzPts val="1400"/>
              <a:buFont typeface="Calibri"/>
              <a:buChar char="○"/>
            </a:pPr>
            <a:r>
              <a:rPr lang="en-US" sz="1400"/>
              <a:t>Through trial and error</a:t>
            </a:r>
            <a:endParaRPr sz="1400"/>
          </a:p>
          <a:p>
            <a:pPr marL="914400" lvl="1" indent="-317500" algn="l" rtl="0">
              <a:lnSpc>
                <a:spcPct val="115000"/>
              </a:lnSpc>
              <a:spcBef>
                <a:spcPts val="0"/>
              </a:spcBef>
              <a:spcAft>
                <a:spcPts val="0"/>
              </a:spcAft>
              <a:buClr>
                <a:schemeClr val="dk1"/>
              </a:buClr>
              <a:buSzPts val="1400"/>
              <a:buFont typeface="Calibri"/>
              <a:buChar char="○"/>
            </a:pPr>
            <a:r>
              <a:rPr lang="en-US" sz="1400"/>
              <a:t>Through observing and discovering patterns</a:t>
            </a:r>
            <a:endParaRPr sz="1400"/>
          </a:p>
          <a:p>
            <a:pPr marL="914400" lvl="1" indent="-317500" algn="l" rtl="0">
              <a:lnSpc>
                <a:spcPct val="115000"/>
              </a:lnSpc>
              <a:spcBef>
                <a:spcPts val="0"/>
              </a:spcBef>
              <a:spcAft>
                <a:spcPts val="0"/>
              </a:spcAft>
              <a:buClr>
                <a:schemeClr val="dk1"/>
              </a:buClr>
              <a:buSzPts val="1400"/>
              <a:buFont typeface="Calibri"/>
              <a:buChar char="○"/>
            </a:pPr>
            <a:r>
              <a:rPr lang="en-US" sz="1400"/>
              <a:t>Through being taught</a:t>
            </a:r>
            <a:endParaRPr sz="1400"/>
          </a:p>
          <a:p>
            <a:pPr marL="457200" lvl="0" indent="-317500" algn="l" rtl="0">
              <a:lnSpc>
                <a:spcPct val="115000"/>
              </a:lnSpc>
              <a:spcBef>
                <a:spcPts val="0"/>
              </a:spcBef>
              <a:spcAft>
                <a:spcPts val="0"/>
              </a:spcAft>
              <a:buClr>
                <a:schemeClr val="dk1"/>
              </a:buClr>
              <a:buSzPts val="1400"/>
              <a:buFont typeface="Calibri"/>
              <a:buChar char="●"/>
            </a:pPr>
            <a:r>
              <a:rPr lang="en-US" sz="1400" b="0"/>
              <a:t>mimic </a:t>
            </a:r>
            <a:r>
              <a:rPr lang="en-US" sz="1400"/>
              <a:t>the biological structure of the brain</a:t>
            </a:r>
            <a:endParaRPr sz="1400"/>
          </a:p>
          <a:p>
            <a:pPr marL="457200" lvl="0" indent="-317500" algn="l" rtl="0">
              <a:lnSpc>
                <a:spcPct val="115000"/>
              </a:lnSpc>
              <a:spcBef>
                <a:spcPts val="0"/>
              </a:spcBef>
              <a:spcAft>
                <a:spcPts val="0"/>
              </a:spcAft>
              <a:buClr>
                <a:schemeClr val="dk1"/>
              </a:buClr>
              <a:buSzPts val="1400"/>
              <a:buFont typeface="Calibri"/>
              <a:buChar char="●"/>
            </a:pPr>
            <a:r>
              <a:rPr lang="en-US" sz="1400" b="0"/>
              <a:t>But how does intelligence actually work? </a:t>
            </a:r>
            <a:r>
              <a:rPr lang="en-US" sz="1400" i="1"/>
              <a:t>We DON’T REALLY KNOW!</a:t>
            </a:r>
            <a:endParaRPr sz="1400" i="1"/>
          </a:p>
          <a:p>
            <a:pPr marL="0" lvl="0" indent="0" algn="l" rtl="0">
              <a:lnSpc>
                <a:spcPct val="115000"/>
              </a:lnSpc>
              <a:spcBef>
                <a:spcPts val="1200"/>
              </a:spcBef>
              <a:spcAft>
                <a:spcPts val="1200"/>
              </a:spcAft>
              <a:buNone/>
            </a:pPr>
            <a:r>
              <a:rPr lang="en-US" sz="1700"/>
              <a:t>All our attempts at making machines intelligent, like humans, will be based on these guesses as to how intelligence works</a:t>
            </a:r>
            <a:endParaRPr sz="2500"/>
          </a:p>
        </p:txBody>
      </p:sp>
      <p:sp>
        <p:nvSpPr>
          <p:cNvPr id="230" name="Google Shape;230;p40"/>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We can guess how the brain works…and we can get inspiration</a:t>
            </a:r>
            <a:endParaRPr/>
          </a:p>
        </p:txBody>
      </p:sp>
      <p:pic>
        <p:nvPicPr>
          <p:cNvPr id="231" name="Google Shape;231;p40"/>
          <p:cNvPicPr preferRelativeResize="0"/>
          <p:nvPr/>
        </p:nvPicPr>
        <p:blipFill>
          <a:blip r:embed="rId3">
            <a:alphaModFix/>
          </a:blip>
          <a:stretch>
            <a:fillRect/>
          </a:stretch>
        </p:blipFill>
        <p:spPr>
          <a:xfrm>
            <a:off x="6330397" y="1351919"/>
            <a:ext cx="2444400" cy="24444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39"/>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Why are Societal Ethics Important for AI systems?</a:t>
            </a:r>
            <a:endParaRPr/>
          </a:p>
        </p:txBody>
      </p:sp>
      <p:sp>
        <p:nvSpPr>
          <p:cNvPr id="997" name="Google Shape;997;p139"/>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b="0"/>
              <a:t>We want machines that will comply with the most fundamental of human values</a:t>
            </a:r>
            <a:endParaRPr b="0"/>
          </a:p>
          <a:p>
            <a:pPr marL="457200" lvl="0" indent="-355600" algn="l" rtl="0">
              <a:spcBef>
                <a:spcPts val="0"/>
              </a:spcBef>
              <a:spcAft>
                <a:spcPts val="0"/>
              </a:spcAft>
              <a:buSzPts val="2000"/>
              <a:buChar char="●"/>
            </a:pPr>
            <a:r>
              <a:rPr lang="en-US" b="0"/>
              <a:t>We don’t want to build systems that make societal ethics problems worse</a:t>
            </a:r>
            <a:endParaRPr b="0"/>
          </a:p>
          <a:p>
            <a:pPr marL="457200" lvl="0" indent="-355600" algn="l" rtl="0">
              <a:spcBef>
                <a:spcPts val="0"/>
              </a:spcBef>
              <a:spcAft>
                <a:spcPts val="0"/>
              </a:spcAft>
              <a:buSzPts val="2000"/>
              <a:buChar char="●"/>
            </a:pPr>
            <a:r>
              <a:rPr lang="en-US" b="0"/>
              <a:t>We want to avoid physical and other forms of harm</a:t>
            </a:r>
            <a:endParaRPr b="0"/>
          </a:p>
          <a:p>
            <a:pPr marL="457200" lvl="0" indent="-355600" algn="l" rtl="0">
              <a:spcBef>
                <a:spcPts val="0"/>
              </a:spcBef>
              <a:spcAft>
                <a:spcPts val="0"/>
              </a:spcAft>
              <a:buSzPts val="2000"/>
              <a:buChar char="●"/>
            </a:pPr>
            <a:r>
              <a:rPr lang="en-US" b="0"/>
              <a:t>We want to make sure systems will never be beyond our ability to control them</a:t>
            </a:r>
            <a:endParaRPr b="0"/>
          </a:p>
          <a:p>
            <a:pPr marL="0" lvl="0" indent="0" algn="l" rtl="0">
              <a:spcBef>
                <a:spcPts val="751"/>
              </a:spcBef>
              <a:spcAft>
                <a:spcPts val="0"/>
              </a:spcAft>
              <a:buNone/>
            </a:pPr>
            <a:endParaRPr/>
          </a:p>
        </p:txBody>
      </p:sp>
      <p:pic>
        <p:nvPicPr>
          <p:cNvPr id="998" name="Google Shape;998;p139"/>
          <p:cNvPicPr preferRelativeResize="0"/>
          <p:nvPr/>
        </p:nvPicPr>
        <p:blipFill>
          <a:blip r:embed="rId3">
            <a:alphaModFix/>
          </a:blip>
          <a:stretch>
            <a:fillRect/>
          </a:stretch>
        </p:blipFill>
        <p:spPr>
          <a:xfrm>
            <a:off x="5384525" y="1234114"/>
            <a:ext cx="3501900" cy="23289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40"/>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SzPts val="1100"/>
              <a:buFont typeface="Arial"/>
              <a:buNone/>
            </a:pPr>
            <a:r>
              <a:rPr lang="en-US"/>
              <a:t>“Do No Harm”</a:t>
            </a:r>
            <a:endParaRPr/>
          </a:p>
        </p:txBody>
      </p:sp>
      <p:sp>
        <p:nvSpPr>
          <p:cNvPr id="1004" name="Google Shape;1004;p140"/>
          <p:cNvSpPr txBox="1">
            <a:spLocks noGrp="1"/>
          </p:cNvSpPr>
          <p:nvPr>
            <p:ph type="body" idx="1"/>
          </p:nvPr>
        </p:nvSpPr>
        <p:spPr>
          <a:xfrm>
            <a:off x="439725" y="1234125"/>
            <a:ext cx="4904700" cy="2478600"/>
          </a:xfrm>
          <a:prstGeom prst="rect">
            <a:avLst/>
          </a:prstGeom>
        </p:spPr>
        <p:txBody>
          <a:bodyPr spcFirstLastPara="1" wrap="square" lIns="91425" tIns="45700" rIns="91425" bIns="45700" anchor="t" anchorCtr="0">
            <a:noAutofit/>
          </a:bodyPr>
          <a:lstStyle/>
          <a:p>
            <a:pPr marL="457200" lvl="0" indent="-323850" algn="l" rtl="0">
              <a:spcBef>
                <a:spcPts val="751"/>
              </a:spcBef>
              <a:spcAft>
                <a:spcPts val="0"/>
              </a:spcAft>
              <a:buSzPts val="1500"/>
              <a:buChar char="●"/>
            </a:pPr>
            <a:r>
              <a:rPr lang="en-US" sz="1500" b="0"/>
              <a:t>To make AI systems trustworthy and beneficial, we need to set up systems to ensure that:</a:t>
            </a:r>
            <a:endParaRPr sz="1500" b="0"/>
          </a:p>
          <a:p>
            <a:pPr marL="457200" lvl="0" indent="-323850" algn="l" rtl="0">
              <a:spcBef>
                <a:spcPts val="0"/>
              </a:spcBef>
              <a:spcAft>
                <a:spcPts val="0"/>
              </a:spcAft>
              <a:buSzPts val="1500"/>
              <a:buChar char="●"/>
            </a:pPr>
            <a:r>
              <a:rPr lang="en-US" sz="1500" b="0"/>
              <a:t>AI systems don’t intentionally or unintentionally cause human harm</a:t>
            </a:r>
            <a:endParaRPr sz="1500" b="0"/>
          </a:p>
          <a:p>
            <a:pPr marL="457200" lvl="0" indent="-323850" algn="l" rtl="0">
              <a:spcBef>
                <a:spcPts val="0"/>
              </a:spcBef>
              <a:spcAft>
                <a:spcPts val="0"/>
              </a:spcAft>
              <a:buSzPts val="1500"/>
              <a:buChar char="●"/>
            </a:pPr>
            <a:r>
              <a:rPr lang="en-US" sz="1500" b="0"/>
              <a:t>The full range of “harm”: physical, financial, emotional, societal, environmental, mental</a:t>
            </a:r>
            <a:endParaRPr sz="1500" b="0"/>
          </a:p>
          <a:p>
            <a:pPr marL="457200" lvl="0" indent="-323850" algn="l" rtl="0">
              <a:spcBef>
                <a:spcPts val="0"/>
              </a:spcBef>
              <a:spcAft>
                <a:spcPts val="0"/>
              </a:spcAft>
              <a:buSzPts val="1500"/>
              <a:buChar char="●"/>
            </a:pPr>
            <a:r>
              <a:rPr lang="en-US" sz="1500" b="0"/>
              <a:t>AI systems aren’t misused or abused</a:t>
            </a:r>
            <a:endParaRPr sz="1500" b="0"/>
          </a:p>
          <a:p>
            <a:pPr marL="457200" lvl="0" indent="-323850" algn="l" rtl="0">
              <a:spcBef>
                <a:spcPts val="0"/>
              </a:spcBef>
              <a:spcAft>
                <a:spcPts val="0"/>
              </a:spcAft>
              <a:buSzPts val="1500"/>
              <a:buChar char="●"/>
            </a:pPr>
            <a:r>
              <a:rPr lang="en-US" sz="1500" b="0"/>
              <a:t>AI systems aren’t beyond the ability for humans to control their actions</a:t>
            </a:r>
            <a:endParaRPr sz="1500" b="0"/>
          </a:p>
          <a:p>
            <a:pPr marL="457200" lvl="0" indent="0" algn="l" rtl="0">
              <a:spcBef>
                <a:spcPts val="751"/>
              </a:spcBef>
              <a:spcAft>
                <a:spcPts val="0"/>
              </a:spcAft>
              <a:buNone/>
            </a:pPr>
            <a:endParaRPr sz="1500" b="0"/>
          </a:p>
          <a:p>
            <a:pPr marL="0" lvl="0" indent="0" algn="ctr" rtl="0">
              <a:spcBef>
                <a:spcPts val="751"/>
              </a:spcBef>
              <a:spcAft>
                <a:spcPts val="0"/>
              </a:spcAft>
              <a:buClr>
                <a:schemeClr val="dk1"/>
              </a:buClr>
              <a:buSzPts val="1100"/>
              <a:buFont typeface="Arial"/>
              <a:buNone/>
            </a:pPr>
            <a:r>
              <a:rPr lang="en-US"/>
              <a:t>Trustworthy AI requires Ethical AI</a:t>
            </a:r>
            <a:endParaRPr/>
          </a:p>
          <a:p>
            <a:pPr marL="0" lvl="0" indent="0" algn="l" rtl="0">
              <a:spcBef>
                <a:spcPts val="751"/>
              </a:spcBef>
              <a:spcAft>
                <a:spcPts val="0"/>
              </a:spcAft>
              <a:buClr>
                <a:schemeClr val="dk1"/>
              </a:buClr>
              <a:buSzPts val="1100"/>
              <a:buFont typeface="Arial"/>
              <a:buNone/>
            </a:pPr>
            <a:endParaRPr sz="1400"/>
          </a:p>
          <a:p>
            <a:pPr marL="0" lvl="0" indent="0" algn="l" rtl="0">
              <a:spcBef>
                <a:spcPts val="751"/>
              </a:spcBef>
              <a:spcAft>
                <a:spcPts val="0"/>
              </a:spcAft>
              <a:buNone/>
            </a:pPr>
            <a:endParaRPr sz="1400"/>
          </a:p>
        </p:txBody>
      </p:sp>
      <p:pic>
        <p:nvPicPr>
          <p:cNvPr id="1005" name="Google Shape;1005;p140"/>
          <p:cNvPicPr preferRelativeResize="0"/>
          <p:nvPr/>
        </p:nvPicPr>
        <p:blipFill>
          <a:blip r:embed="rId3">
            <a:alphaModFix/>
          </a:blip>
          <a:stretch>
            <a:fillRect/>
          </a:stretch>
        </p:blipFill>
        <p:spPr>
          <a:xfrm>
            <a:off x="5718175" y="1019675"/>
            <a:ext cx="3095700" cy="3108900"/>
          </a:xfrm>
          <a:prstGeom prst="roundRect">
            <a:avLst>
              <a:gd name="adj" fmla="val 16667"/>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41"/>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is Responsible AI?</a:t>
            </a:r>
            <a:endParaRPr/>
          </a:p>
        </p:txBody>
      </p:sp>
      <p:sp>
        <p:nvSpPr>
          <p:cNvPr id="1011" name="Google Shape;1011;p141"/>
          <p:cNvSpPr txBox="1">
            <a:spLocks noGrp="1"/>
          </p:cNvSpPr>
          <p:nvPr>
            <p:ph type="body" idx="1"/>
          </p:nvPr>
        </p:nvSpPr>
        <p:spPr>
          <a:xfrm>
            <a:off x="3793525" y="911300"/>
            <a:ext cx="4893300" cy="3431700"/>
          </a:xfrm>
          <a:prstGeom prst="rect">
            <a:avLst/>
          </a:prstGeom>
        </p:spPr>
        <p:txBody>
          <a:bodyPr spcFirstLastPara="1" wrap="square" lIns="91425" tIns="45700" rIns="91425" bIns="45700" anchor="t" anchorCtr="0">
            <a:noAutofit/>
          </a:bodyPr>
          <a:lstStyle/>
          <a:p>
            <a:pPr marL="457200" lvl="0" indent="-317500" algn="l" rtl="0">
              <a:spcBef>
                <a:spcPts val="751"/>
              </a:spcBef>
              <a:spcAft>
                <a:spcPts val="0"/>
              </a:spcAft>
              <a:buSzPts val="1400"/>
              <a:buChar char="●"/>
            </a:pPr>
            <a:r>
              <a:rPr lang="en-US" sz="1400"/>
              <a:t>Responsible AI</a:t>
            </a:r>
            <a:r>
              <a:rPr lang="en-US" sz="1400" b="0"/>
              <a:t> (if you do it, do it the right way) </a:t>
            </a:r>
            <a:r>
              <a:rPr lang="en-US" sz="1400"/>
              <a:t>vs. Ethical AI </a:t>
            </a:r>
            <a:r>
              <a:rPr lang="en-US" sz="1400" b="0"/>
              <a:t>(right vs wrong)</a:t>
            </a:r>
            <a:endParaRPr sz="1400" b="0"/>
          </a:p>
          <a:p>
            <a:pPr marL="457200" lvl="0" indent="-317500" algn="l" rtl="0">
              <a:spcBef>
                <a:spcPts val="0"/>
              </a:spcBef>
              <a:spcAft>
                <a:spcPts val="0"/>
              </a:spcAft>
              <a:buSzPts val="1400"/>
              <a:buChar char="●"/>
            </a:pPr>
            <a:r>
              <a:rPr lang="en-US" sz="1400" b="0"/>
              <a:t>Just because you can do it, even ethically, how can you do it the right way?</a:t>
            </a:r>
            <a:endParaRPr sz="1400" b="0"/>
          </a:p>
          <a:p>
            <a:pPr marL="457200" lvl="0" indent="-317500" algn="l" rtl="0">
              <a:spcBef>
                <a:spcPts val="0"/>
              </a:spcBef>
              <a:spcAft>
                <a:spcPts val="0"/>
              </a:spcAft>
              <a:buSzPts val="1400"/>
              <a:buChar char="●"/>
            </a:pPr>
            <a:r>
              <a:rPr lang="en-US" sz="1400" b="0"/>
              <a:t>Responsible AI </a:t>
            </a:r>
            <a:r>
              <a:rPr lang="en-US" sz="1400" i="1"/>
              <a:t>doesn’t violate laws</a:t>
            </a:r>
            <a:endParaRPr sz="1400" i="1"/>
          </a:p>
          <a:p>
            <a:pPr marL="457200" lvl="0" indent="-317500" algn="l" rtl="0">
              <a:spcBef>
                <a:spcPts val="0"/>
              </a:spcBef>
              <a:spcAft>
                <a:spcPts val="0"/>
              </a:spcAft>
              <a:buSzPts val="1400"/>
              <a:buChar char="●"/>
            </a:pPr>
            <a:r>
              <a:rPr lang="en-US" sz="1400" b="0"/>
              <a:t>Responsible AI </a:t>
            </a:r>
            <a:r>
              <a:rPr lang="en-US" sz="1400" i="1"/>
              <a:t>doesn’t violate or abuse people’s privacy</a:t>
            </a:r>
            <a:endParaRPr sz="1400" i="1"/>
          </a:p>
          <a:p>
            <a:pPr marL="914400" lvl="1" indent="-317500" algn="l" rtl="0">
              <a:spcBef>
                <a:spcPts val="0"/>
              </a:spcBef>
              <a:spcAft>
                <a:spcPts val="0"/>
              </a:spcAft>
              <a:buSzPts val="1400"/>
              <a:buChar char="○"/>
            </a:pPr>
            <a:r>
              <a:rPr lang="en-US" sz="1400" b="0"/>
              <a:t>Keep people and their data safe</a:t>
            </a:r>
            <a:endParaRPr sz="1400" b="0"/>
          </a:p>
          <a:p>
            <a:pPr marL="457200" lvl="0" indent="-317500" algn="l" rtl="0">
              <a:spcBef>
                <a:spcPts val="0"/>
              </a:spcBef>
              <a:spcAft>
                <a:spcPts val="0"/>
              </a:spcAft>
              <a:buSzPts val="1400"/>
              <a:buChar char="●"/>
            </a:pPr>
            <a:r>
              <a:rPr lang="en-US" sz="1400" b="0"/>
              <a:t>Responsible AI </a:t>
            </a:r>
            <a:r>
              <a:rPr lang="en-US" sz="1400" i="1"/>
              <a:t>prevents the abuse or misuse of AI technology</a:t>
            </a:r>
            <a:endParaRPr sz="1400" i="1"/>
          </a:p>
          <a:p>
            <a:pPr marL="457200" lvl="0" indent="-317500" algn="l" rtl="0">
              <a:spcBef>
                <a:spcPts val="0"/>
              </a:spcBef>
              <a:spcAft>
                <a:spcPts val="0"/>
              </a:spcAft>
              <a:buSzPts val="1400"/>
              <a:buChar char="●"/>
            </a:pPr>
            <a:r>
              <a:rPr lang="en-US" sz="1400" b="0"/>
              <a:t>Responsible AI </a:t>
            </a:r>
            <a:r>
              <a:rPr lang="en-US" sz="1400" i="1"/>
              <a:t>keeps people safe and secure</a:t>
            </a:r>
            <a:endParaRPr sz="1400" i="1"/>
          </a:p>
          <a:p>
            <a:pPr marL="457200" lvl="0" indent="-317500" algn="l" rtl="0">
              <a:spcBef>
                <a:spcPts val="0"/>
              </a:spcBef>
              <a:spcAft>
                <a:spcPts val="0"/>
              </a:spcAft>
              <a:buSzPts val="1400"/>
              <a:buChar char="●"/>
            </a:pPr>
            <a:r>
              <a:rPr lang="en-US" sz="1400" b="0"/>
              <a:t>Responsible AI </a:t>
            </a:r>
            <a:r>
              <a:rPr lang="en-US" sz="1400" i="1"/>
              <a:t>provides a well-defined trail of human accountability</a:t>
            </a:r>
            <a:endParaRPr sz="1400" i="1"/>
          </a:p>
          <a:p>
            <a:pPr marL="457200" lvl="0" indent="-317500" algn="l" rtl="0">
              <a:spcBef>
                <a:spcPts val="0"/>
              </a:spcBef>
              <a:spcAft>
                <a:spcPts val="0"/>
              </a:spcAft>
              <a:buSzPts val="1400"/>
              <a:buChar char="●"/>
            </a:pPr>
            <a:endParaRPr sz="1400" b="0"/>
          </a:p>
        </p:txBody>
      </p:sp>
      <p:pic>
        <p:nvPicPr>
          <p:cNvPr id="1012" name="Google Shape;1012;p141"/>
          <p:cNvPicPr preferRelativeResize="0"/>
          <p:nvPr/>
        </p:nvPicPr>
        <p:blipFill rotWithShape="1">
          <a:blip r:embed="rId3">
            <a:alphaModFix/>
          </a:blip>
          <a:srcRect t="1613"/>
          <a:stretch/>
        </p:blipFill>
        <p:spPr>
          <a:xfrm>
            <a:off x="259925" y="1132875"/>
            <a:ext cx="3488700" cy="3073800"/>
          </a:xfrm>
          <a:prstGeom prst="roundRect">
            <a:avLst>
              <a:gd name="adj" fmla="val 16667"/>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42"/>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Responsible AI Examples</a:t>
            </a:r>
            <a:endParaRPr/>
          </a:p>
        </p:txBody>
      </p:sp>
      <p:sp>
        <p:nvSpPr>
          <p:cNvPr id="1018" name="Google Shape;1018;p142"/>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a:t>Facial recognition </a:t>
            </a:r>
            <a:r>
              <a:rPr lang="en-US" b="0"/>
              <a:t>as responsible vs. irresponsible AI</a:t>
            </a:r>
            <a:endParaRPr b="0"/>
          </a:p>
          <a:p>
            <a:pPr marL="457200" lvl="0" indent="-355600" algn="l" rtl="0">
              <a:spcBef>
                <a:spcPts val="0"/>
              </a:spcBef>
              <a:spcAft>
                <a:spcPts val="0"/>
              </a:spcAft>
              <a:buSzPts val="2000"/>
              <a:buChar char="➢"/>
            </a:pPr>
            <a:r>
              <a:rPr lang="en-US" b="0"/>
              <a:t>Responsible vs. irresponsible </a:t>
            </a:r>
            <a:r>
              <a:rPr lang="en-US"/>
              <a:t>Algorithmic decision-making</a:t>
            </a:r>
            <a:endParaRPr/>
          </a:p>
          <a:p>
            <a:pPr marL="457200" lvl="0" indent="-355600" algn="l" rtl="0">
              <a:spcBef>
                <a:spcPts val="0"/>
              </a:spcBef>
              <a:spcAft>
                <a:spcPts val="0"/>
              </a:spcAft>
              <a:buSzPts val="2000"/>
              <a:buChar char="➢"/>
            </a:pPr>
            <a:r>
              <a:rPr lang="en-US"/>
              <a:t>Helpful User profiles vs invasive user profiles</a:t>
            </a:r>
            <a:endParaRPr/>
          </a:p>
          <a:p>
            <a:pPr marL="457200" lvl="0" indent="-355600" algn="l" rtl="0">
              <a:spcBef>
                <a:spcPts val="0"/>
              </a:spcBef>
              <a:spcAft>
                <a:spcPts val="0"/>
              </a:spcAft>
              <a:buSzPts val="2000"/>
              <a:buChar char="➢"/>
            </a:pPr>
            <a:r>
              <a:rPr lang="en-US" b="0"/>
              <a:t>Responsible vs. irresponsible </a:t>
            </a:r>
            <a:r>
              <a:rPr lang="en-US"/>
              <a:t>autonomous vehicles and devices</a:t>
            </a:r>
            <a:endParaRPr/>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1019" name="Google Shape;1019;p142"/>
          <p:cNvPicPr preferRelativeResize="0"/>
          <p:nvPr/>
        </p:nvPicPr>
        <p:blipFill>
          <a:blip r:embed="rId3">
            <a:alphaModFix/>
          </a:blip>
          <a:stretch>
            <a:fillRect/>
          </a:stretch>
        </p:blipFill>
        <p:spPr>
          <a:xfrm>
            <a:off x="439750" y="1028900"/>
            <a:ext cx="3129900" cy="3211200"/>
          </a:xfrm>
          <a:prstGeom prst="roundRect">
            <a:avLst>
              <a:gd name="adj" fmla="val 16667"/>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43"/>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System Safety &amp; Reliability</a:t>
            </a:r>
            <a:endParaRPr/>
          </a:p>
        </p:txBody>
      </p:sp>
      <p:sp>
        <p:nvSpPr>
          <p:cNvPr id="1025" name="Google Shape;1025;p143"/>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b="0"/>
              <a:t>AI systems should be built with safety in mind and not endanger humans through neglect or carelessness. </a:t>
            </a:r>
            <a:endParaRPr b="0"/>
          </a:p>
          <a:p>
            <a:pPr marL="457200" lvl="0" indent="-355600" algn="l" rtl="0">
              <a:spcBef>
                <a:spcPts val="0"/>
              </a:spcBef>
              <a:spcAft>
                <a:spcPts val="0"/>
              </a:spcAft>
              <a:buSzPts val="2000"/>
              <a:buChar char="●"/>
            </a:pPr>
            <a:r>
              <a:rPr lang="en-US"/>
              <a:t>Reliability</a:t>
            </a:r>
            <a:endParaRPr/>
          </a:p>
          <a:p>
            <a:pPr marL="914400" lvl="1" indent="-343027" algn="l" rtl="0">
              <a:spcBef>
                <a:spcPts val="0"/>
              </a:spcBef>
              <a:spcAft>
                <a:spcPts val="0"/>
              </a:spcAft>
              <a:buSzPts val="1802"/>
              <a:buChar char="○"/>
            </a:pPr>
            <a:r>
              <a:rPr lang="en-US" b="0"/>
              <a:t>Throughout their lifecycle, AI systems should reliably operate in accordance with their intended purpose</a:t>
            </a:r>
            <a:endParaRPr b="0"/>
          </a:p>
          <a:p>
            <a:pPr marL="457200" lvl="0" indent="-355600" algn="l" rtl="0">
              <a:spcBef>
                <a:spcPts val="0"/>
              </a:spcBef>
              <a:spcAft>
                <a:spcPts val="0"/>
              </a:spcAft>
              <a:buSzPts val="2000"/>
              <a:buChar char="●"/>
            </a:pPr>
            <a:r>
              <a:rPr lang="en-US"/>
              <a:t>Safety</a:t>
            </a:r>
            <a:endParaRPr/>
          </a:p>
          <a:p>
            <a:pPr marL="914400" lvl="1" indent="-343027" algn="l" rtl="0">
              <a:spcBef>
                <a:spcPts val="0"/>
              </a:spcBef>
              <a:spcAft>
                <a:spcPts val="0"/>
              </a:spcAft>
              <a:buSzPts val="1802"/>
              <a:buChar char="○"/>
            </a:pPr>
            <a:r>
              <a:rPr lang="en-US" b="0"/>
              <a:t>AI systems need to be resilient and safe, with a fall back plan in case of operation outside of acceptable boundaries</a:t>
            </a:r>
            <a:endParaRPr b="0"/>
          </a:p>
        </p:txBody>
      </p:sp>
      <p:pic>
        <p:nvPicPr>
          <p:cNvPr id="1026" name="Google Shape;1026;p143"/>
          <p:cNvPicPr preferRelativeResize="0"/>
          <p:nvPr/>
        </p:nvPicPr>
        <p:blipFill rotWithShape="1">
          <a:blip r:embed="rId3">
            <a:alphaModFix/>
          </a:blip>
          <a:srcRect r="5204"/>
          <a:stretch/>
        </p:blipFill>
        <p:spPr>
          <a:xfrm>
            <a:off x="209325" y="1202500"/>
            <a:ext cx="3641100" cy="2552100"/>
          </a:xfrm>
          <a:prstGeom prst="roundRect">
            <a:avLst>
              <a:gd name="adj" fmla="val 16667"/>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44"/>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Keeping AI Systems Secure</a:t>
            </a:r>
            <a:endParaRPr/>
          </a:p>
        </p:txBody>
      </p:sp>
      <p:sp>
        <p:nvSpPr>
          <p:cNvPr id="1032" name="Google Shape;1032;p144"/>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b="0"/>
              <a:t>Putting in place access control mechanisms</a:t>
            </a:r>
            <a:endParaRPr b="0"/>
          </a:p>
          <a:p>
            <a:pPr marL="457200" lvl="0" indent="-355600" algn="l" rtl="0">
              <a:spcBef>
                <a:spcPts val="0"/>
              </a:spcBef>
              <a:spcAft>
                <a:spcPts val="0"/>
              </a:spcAft>
              <a:buSzPts val="2000"/>
              <a:buChar char="➢"/>
            </a:pPr>
            <a:r>
              <a:rPr lang="en-US" b="0"/>
              <a:t>Auditing of model use and access</a:t>
            </a:r>
            <a:endParaRPr b="0"/>
          </a:p>
          <a:p>
            <a:pPr marL="457200" lvl="0" indent="-355600" algn="l" rtl="0">
              <a:spcBef>
                <a:spcPts val="0"/>
              </a:spcBef>
              <a:spcAft>
                <a:spcPts val="0"/>
              </a:spcAft>
              <a:buSzPts val="2000"/>
              <a:buChar char="➢"/>
            </a:pPr>
            <a:r>
              <a:rPr lang="en-US" b="0"/>
              <a:t>Protection of models, training data, and settings</a:t>
            </a:r>
            <a:endParaRPr b="0"/>
          </a:p>
          <a:p>
            <a:pPr marL="457200" lvl="0" indent="-355600" algn="l" rtl="0">
              <a:spcBef>
                <a:spcPts val="0"/>
              </a:spcBef>
              <a:spcAft>
                <a:spcPts val="0"/>
              </a:spcAft>
              <a:buSzPts val="2000"/>
              <a:buChar char="➢"/>
            </a:pPr>
            <a:r>
              <a:rPr lang="en-US" b="0"/>
              <a:t>Vulnerability analyses</a:t>
            </a:r>
            <a:endParaRPr b="0"/>
          </a:p>
          <a:p>
            <a:pPr marL="457200" lvl="0" indent="-355600" algn="l" rtl="0">
              <a:spcBef>
                <a:spcPts val="0"/>
              </a:spcBef>
              <a:spcAft>
                <a:spcPts val="0"/>
              </a:spcAft>
              <a:buSzPts val="2000"/>
              <a:buChar char="➢"/>
            </a:pPr>
            <a:r>
              <a:rPr lang="en-US" b="0"/>
              <a:t>Reporting on significant changes to data or operations that impact performance</a:t>
            </a:r>
            <a:endParaRPr b="0"/>
          </a:p>
        </p:txBody>
      </p:sp>
      <p:pic>
        <p:nvPicPr>
          <p:cNvPr id="1033" name="Google Shape;1033;p144"/>
          <p:cNvPicPr preferRelativeResize="0"/>
          <p:nvPr/>
        </p:nvPicPr>
        <p:blipFill>
          <a:blip r:embed="rId3">
            <a:alphaModFix/>
          </a:blip>
          <a:stretch>
            <a:fillRect/>
          </a:stretch>
        </p:blipFill>
        <p:spPr>
          <a:xfrm>
            <a:off x="500250" y="1054749"/>
            <a:ext cx="3231300" cy="3141300"/>
          </a:xfrm>
          <a:prstGeom prst="roundRect">
            <a:avLst>
              <a:gd name="adj" fmla="val 16667"/>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45"/>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is AI System Transparency?</a:t>
            </a:r>
            <a:endParaRPr/>
          </a:p>
        </p:txBody>
      </p:sp>
      <p:sp>
        <p:nvSpPr>
          <p:cNvPr id="1039" name="Google Shape;1039;p145"/>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i="1"/>
              <a:t>How do I know what went into making this AI system so I can trust it?</a:t>
            </a:r>
            <a:endParaRPr i="1"/>
          </a:p>
          <a:p>
            <a:pPr marL="914400" lvl="1" indent="-343027" algn="l" rtl="0">
              <a:spcBef>
                <a:spcPts val="0"/>
              </a:spcBef>
              <a:spcAft>
                <a:spcPts val="0"/>
              </a:spcAft>
              <a:buSzPts val="1802"/>
              <a:buChar char="○"/>
            </a:pPr>
            <a:r>
              <a:rPr lang="en-US" b="0"/>
              <a:t>How do I know how the AI models are being built, what data has been used to create the models, what data was being included / excluded, and aspects of bias?</a:t>
            </a:r>
            <a:endParaRPr b="0"/>
          </a:p>
          <a:p>
            <a:pPr marL="457200" lvl="0" indent="-355600" algn="l" rtl="0">
              <a:spcBef>
                <a:spcPts val="0"/>
              </a:spcBef>
              <a:spcAft>
                <a:spcPts val="0"/>
              </a:spcAft>
              <a:buSzPts val="2000"/>
              <a:buChar char="●"/>
            </a:pPr>
            <a:r>
              <a:rPr lang="en-US" i="1"/>
              <a:t>AI System Transparency</a:t>
            </a:r>
            <a:endParaRPr i="1"/>
          </a:p>
          <a:p>
            <a:pPr marL="914400" lvl="1" indent="-343027" algn="l" rtl="0">
              <a:spcBef>
                <a:spcPts val="0"/>
              </a:spcBef>
              <a:spcAft>
                <a:spcPts val="0"/>
              </a:spcAft>
              <a:buSzPts val="1802"/>
              <a:buChar char="○"/>
            </a:pPr>
            <a:r>
              <a:rPr lang="en-US" b="0"/>
              <a:t>Visibility into all the aspects of what went into building an AI system so users can understand the full context of how an AI system is built and used</a:t>
            </a:r>
            <a:endParaRPr b="0"/>
          </a:p>
          <a:p>
            <a:pPr marL="0" lvl="0" indent="0" algn="l" rtl="0">
              <a:spcBef>
                <a:spcPts val="751"/>
              </a:spcBef>
              <a:spcAft>
                <a:spcPts val="0"/>
              </a:spcAft>
              <a:buNone/>
            </a:pPr>
            <a:endParaRPr/>
          </a:p>
        </p:txBody>
      </p:sp>
      <p:pic>
        <p:nvPicPr>
          <p:cNvPr id="1040" name="Google Shape;1040;p145"/>
          <p:cNvPicPr preferRelativeResize="0"/>
          <p:nvPr/>
        </p:nvPicPr>
        <p:blipFill rotWithShape="1">
          <a:blip r:embed="rId3">
            <a:alphaModFix/>
          </a:blip>
          <a:srcRect l="38756" t="12093" r="35306" b="31104"/>
          <a:stretch/>
        </p:blipFill>
        <p:spPr>
          <a:xfrm>
            <a:off x="641199" y="1082250"/>
            <a:ext cx="2839200" cy="31089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46"/>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can go wrong with no AI system transparency?</a:t>
            </a:r>
            <a:endParaRPr/>
          </a:p>
        </p:txBody>
      </p:sp>
      <p:sp>
        <p:nvSpPr>
          <p:cNvPr id="1046" name="Google Shape;1046;p146"/>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b="0"/>
              <a:t>“The ImageNet test set has an estimated label error rate of 5.8%” </a:t>
            </a:r>
            <a:endParaRPr b="0"/>
          </a:p>
          <a:p>
            <a:pPr marL="457200" lvl="0" indent="-355600" algn="l" rtl="0">
              <a:spcBef>
                <a:spcPts val="0"/>
              </a:spcBef>
              <a:spcAft>
                <a:spcPts val="0"/>
              </a:spcAft>
              <a:buSzPts val="2000"/>
              <a:buChar char="●"/>
            </a:pPr>
            <a:r>
              <a:rPr lang="en-US" b="0"/>
              <a:t>Mushroom labeled a spoon, Frog labeled a cat, High note from Ariana Grande labeled a whistle.</a:t>
            </a:r>
            <a:endParaRPr b="0"/>
          </a:p>
          <a:p>
            <a:pPr marL="0" lvl="0" indent="0" algn="l" rtl="0">
              <a:spcBef>
                <a:spcPts val="751"/>
              </a:spcBef>
              <a:spcAft>
                <a:spcPts val="0"/>
              </a:spcAft>
              <a:buNone/>
            </a:pPr>
            <a:endParaRPr/>
          </a:p>
          <a:p>
            <a:pPr marL="0" lvl="0" indent="0" algn="l" rtl="0">
              <a:spcBef>
                <a:spcPts val="751"/>
              </a:spcBef>
              <a:spcAft>
                <a:spcPts val="0"/>
              </a:spcAft>
              <a:buClr>
                <a:schemeClr val="dk1"/>
              </a:buClr>
              <a:buSzPts val="1100"/>
              <a:buFont typeface="Arial"/>
              <a:buNone/>
            </a:pPr>
            <a:r>
              <a:rPr lang="en-US"/>
              <a:t>Without transparency, no visibility into real problems!</a:t>
            </a:r>
            <a:endParaRPr/>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1047" name="Google Shape;1047;p146"/>
          <p:cNvPicPr preferRelativeResize="0"/>
          <p:nvPr/>
        </p:nvPicPr>
        <p:blipFill rotWithShape="1">
          <a:blip r:embed="rId3">
            <a:alphaModFix/>
          </a:blip>
          <a:srcRect r="4306"/>
          <a:stretch/>
        </p:blipFill>
        <p:spPr>
          <a:xfrm>
            <a:off x="5813200" y="1082250"/>
            <a:ext cx="3087900" cy="10305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47"/>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Conflicting Definitions of Transparency</a:t>
            </a:r>
            <a:endParaRPr/>
          </a:p>
        </p:txBody>
      </p:sp>
      <p:sp>
        <p:nvSpPr>
          <p:cNvPr id="1053" name="Google Shape;1053;p147"/>
          <p:cNvSpPr txBox="1">
            <a:spLocks noGrp="1"/>
          </p:cNvSpPr>
          <p:nvPr>
            <p:ph type="body" idx="1"/>
          </p:nvPr>
        </p:nvSpPr>
        <p:spPr>
          <a:xfrm>
            <a:off x="439718" y="1234125"/>
            <a:ext cx="75963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b="0"/>
              <a:t>Interpretability / Explainability aka “Algorithmic Transparency”</a:t>
            </a:r>
            <a:endParaRPr b="0"/>
          </a:p>
          <a:p>
            <a:pPr marL="914400" lvl="1" indent="-343027" algn="l" rtl="0">
              <a:spcBef>
                <a:spcPts val="0"/>
              </a:spcBef>
              <a:spcAft>
                <a:spcPts val="0"/>
              </a:spcAft>
              <a:buSzPts val="1802"/>
              <a:buChar char="○"/>
            </a:pPr>
            <a:r>
              <a:rPr lang="en-US" b="0"/>
              <a:t>That’s algorithmic transparency, which is a technical issue we deal with later</a:t>
            </a:r>
            <a:endParaRPr b="0"/>
          </a:p>
          <a:p>
            <a:pPr marL="457200" lvl="0" indent="-355600" algn="l" rtl="0">
              <a:spcBef>
                <a:spcPts val="0"/>
              </a:spcBef>
              <a:spcAft>
                <a:spcPts val="0"/>
              </a:spcAft>
              <a:buSzPts val="2000"/>
              <a:buChar char="●"/>
            </a:pPr>
            <a:r>
              <a:rPr lang="en-US" i="1"/>
              <a:t>Visibility into how the system is built aka “Systemic Transparency”</a:t>
            </a:r>
            <a:endParaRPr i="1"/>
          </a:p>
          <a:p>
            <a:pPr marL="914400" lvl="1" indent="-343027" algn="l" rtl="0">
              <a:spcBef>
                <a:spcPts val="0"/>
              </a:spcBef>
              <a:spcAft>
                <a:spcPts val="0"/>
              </a:spcAft>
              <a:buSzPts val="1802"/>
              <a:buChar char="○"/>
            </a:pPr>
            <a:r>
              <a:rPr lang="en-US" b="0"/>
              <a:t>It’s even more important to know what data went into making that model in the first place.</a:t>
            </a:r>
            <a:endParaRPr b="0"/>
          </a:p>
          <a:p>
            <a:pPr marL="914400" lvl="1" indent="-343027" algn="l" rtl="0">
              <a:spcBef>
                <a:spcPts val="0"/>
              </a:spcBef>
              <a:spcAft>
                <a:spcPts val="0"/>
              </a:spcAft>
              <a:buSzPts val="1802"/>
              <a:buChar char="○"/>
            </a:pPr>
            <a:r>
              <a:rPr lang="en-US" b="0"/>
              <a:t>Especially if it’s not working how you think it should!</a:t>
            </a:r>
            <a:endParaRPr b="0"/>
          </a:p>
          <a:p>
            <a:pPr marL="0" lvl="0" indent="0" algn="l" rtl="0">
              <a:spcBef>
                <a:spcPts val="751"/>
              </a:spcBef>
              <a:spcAft>
                <a:spcPts val="0"/>
              </a:spcAft>
              <a:buNone/>
            </a:pPr>
            <a:endParaRPr i="1"/>
          </a:p>
          <a:p>
            <a:pPr marL="0" lvl="0" indent="0" algn="ctr" rtl="0">
              <a:spcBef>
                <a:spcPts val="751"/>
              </a:spcBef>
              <a:spcAft>
                <a:spcPts val="0"/>
              </a:spcAft>
              <a:buNone/>
            </a:pPr>
            <a:r>
              <a:rPr lang="en-US" sz="2600" i="1"/>
              <a:t>Systemic transparency is as important (if not more) than algorithmic explainability</a:t>
            </a:r>
            <a:endParaRPr sz="2600" i="1"/>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48"/>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Visibility into Data</a:t>
            </a:r>
            <a:endParaRPr/>
          </a:p>
        </p:txBody>
      </p:sp>
      <p:sp>
        <p:nvSpPr>
          <p:cNvPr id="1059" name="Google Shape;1059;p148"/>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None/>
            </a:pPr>
            <a:r>
              <a:rPr lang="en-US"/>
              <a:t>Data and configuration transparency</a:t>
            </a:r>
            <a:endParaRPr/>
          </a:p>
          <a:p>
            <a:pPr marL="457200" lvl="0" indent="-336550" algn="l" rtl="0">
              <a:spcBef>
                <a:spcPts val="751"/>
              </a:spcBef>
              <a:spcAft>
                <a:spcPts val="0"/>
              </a:spcAft>
              <a:buSzPts val="1700"/>
              <a:buChar char="●"/>
            </a:pPr>
            <a:r>
              <a:rPr lang="en-US" sz="1700" b="0"/>
              <a:t>Visibility into training data</a:t>
            </a:r>
            <a:endParaRPr sz="1700" b="0"/>
          </a:p>
          <a:p>
            <a:pPr marL="457200" lvl="0" indent="-336550" algn="l" rtl="0">
              <a:spcBef>
                <a:spcPts val="0"/>
              </a:spcBef>
              <a:spcAft>
                <a:spcPts val="0"/>
              </a:spcAft>
              <a:buSzPts val="1700"/>
              <a:buChar char="●"/>
            </a:pPr>
            <a:r>
              <a:rPr lang="en-US" sz="1700" b="0"/>
              <a:t>Methods and means of data selection</a:t>
            </a:r>
            <a:endParaRPr sz="1700" b="0"/>
          </a:p>
          <a:p>
            <a:pPr marL="457200" lvl="0" indent="-336550" algn="l" rtl="0">
              <a:spcBef>
                <a:spcPts val="0"/>
              </a:spcBef>
              <a:spcAft>
                <a:spcPts val="0"/>
              </a:spcAft>
              <a:buSzPts val="1700"/>
              <a:buChar char="●"/>
            </a:pPr>
            <a:r>
              <a:rPr lang="en-US" sz="1700" b="0"/>
              <a:t>Configuration and parameter settings used</a:t>
            </a:r>
            <a:endParaRPr sz="1700" b="0"/>
          </a:p>
          <a:p>
            <a:pPr marL="457200" lvl="0" indent="-336550" algn="l" rtl="0">
              <a:spcBef>
                <a:spcPts val="0"/>
              </a:spcBef>
              <a:spcAft>
                <a:spcPts val="0"/>
              </a:spcAft>
              <a:buSzPts val="1700"/>
              <a:buChar char="●"/>
            </a:pPr>
            <a:r>
              <a:rPr lang="en-US" sz="1700" b="0"/>
              <a:t>Determination of algorithm selection, ensemble method and approach</a:t>
            </a:r>
            <a:endParaRPr sz="1700" b="0"/>
          </a:p>
          <a:p>
            <a:pPr marL="457200" lvl="0" indent="-336550" algn="l" rtl="0">
              <a:spcBef>
                <a:spcPts val="0"/>
              </a:spcBef>
              <a:spcAft>
                <a:spcPts val="0"/>
              </a:spcAft>
              <a:buSzPts val="1700"/>
              <a:buChar char="●"/>
            </a:pPr>
            <a:r>
              <a:rPr lang="en-US" sz="1700" b="0"/>
              <a:t>other critical technical decisions made by humans as to how the system will operate.</a:t>
            </a:r>
            <a:endParaRPr sz="1700" b="0"/>
          </a:p>
          <a:p>
            <a:pPr marL="0" lvl="0" indent="0" algn="l" rtl="0">
              <a:spcBef>
                <a:spcPts val="751"/>
              </a:spcBef>
              <a:spcAft>
                <a:spcPts val="0"/>
              </a:spcAft>
              <a:buNone/>
            </a:pPr>
            <a:endParaRPr sz="1400" b="0"/>
          </a:p>
        </p:txBody>
      </p:sp>
      <p:pic>
        <p:nvPicPr>
          <p:cNvPr id="1060" name="Google Shape;1060;p148"/>
          <p:cNvPicPr preferRelativeResize="0"/>
          <p:nvPr/>
        </p:nvPicPr>
        <p:blipFill>
          <a:blip r:embed="rId3">
            <a:alphaModFix/>
          </a:blip>
          <a:stretch>
            <a:fillRect/>
          </a:stretch>
        </p:blipFill>
        <p:spPr>
          <a:xfrm>
            <a:off x="5670125" y="1065814"/>
            <a:ext cx="3016500" cy="3016500"/>
          </a:xfrm>
          <a:prstGeom prst="roundRect">
            <a:avLst>
              <a:gd name="adj" fmla="val 10556"/>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title"/>
          </p:nvPr>
        </p:nvSpPr>
        <p:spPr>
          <a:xfrm>
            <a:off x="418575" y="171119"/>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The Core Aspects of Intelligence</a:t>
            </a:r>
            <a:endParaRPr/>
          </a:p>
        </p:txBody>
      </p:sp>
      <p:sp>
        <p:nvSpPr>
          <p:cNvPr id="237" name="Google Shape;237;p41"/>
          <p:cNvSpPr txBox="1"/>
          <p:nvPr/>
        </p:nvSpPr>
        <p:spPr>
          <a:xfrm>
            <a:off x="71100" y="2129000"/>
            <a:ext cx="2730900" cy="120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a:solidFill>
                  <a:srgbClr val="38761D"/>
                </a:solidFill>
                <a:latin typeface="Calibri"/>
                <a:ea typeface="Calibri"/>
                <a:cs typeface="Calibri"/>
                <a:sym typeface="Calibri"/>
              </a:rPr>
              <a:t>Perception</a:t>
            </a:r>
            <a:endParaRPr sz="1600" b="1">
              <a:solidFill>
                <a:srgbClr val="38761D"/>
              </a:solidFill>
              <a:latin typeface="Calibri"/>
              <a:ea typeface="Calibri"/>
              <a:cs typeface="Calibri"/>
              <a:sym typeface="Calibri"/>
            </a:endParaRPr>
          </a:p>
          <a:p>
            <a:pPr marL="457200" lvl="0" indent="-330200" algn="l" rtl="0">
              <a:lnSpc>
                <a:spcPct val="115000"/>
              </a:lnSpc>
              <a:spcBef>
                <a:spcPts val="12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Sensing</a:t>
            </a:r>
            <a:endParaRPr sz="160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Understanding</a:t>
            </a:r>
            <a:endParaRPr sz="160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Processing lots of inputs</a:t>
            </a:r>
            <a:endParaRPr sz="160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endParaRPr sz="1600" b="1">
              <a:solidFill>
                <a:srgbClr val="0B5394"/>
              </a:solidFill>
              <a:latin typeface="Source Sans Pro"/>
              <a:ea typeface="Source Sans Pro"/>
              <a:cs typeface="Source Sans Pro"/>
              <a:sym typeface="Source Sans Pro"/>
            </a:endParaRPr>
          </a:p>
        </p:txBody>
      </p:sp>
      <p:sp>
        <p:nvSpPr>
          <p:cNvPr id="238" name="Google Shape;238;p41"/>
          <p:cNvSpPr txBox="1"/>
          <p:nvPr/>
        </p:nvSpPr>
        <p:spPr>
          <a:xfrm>
            <a:off x="3061138" y="2129000"/>
            <a:ext cx="2961900" cy="120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a:solidFill>
                  <a:srgbClr val="0000FF"/>
                </a:solidFill>
                <a:latin typeface="Calibri"/>
                <a:ea typeface="Calibri"/>
                <a:cs typeface="Calibri"/>
                <a:sym typeface="Calibri"/>
              </a:rPr>
              <a:t>Prediction</a:t>
            </a:r>
            <a:endParaRPr sz="1600" b="1">
              <a:solidFill>
                <a:srgbClr val="0000FF"/>
              </a:solidFill>
              <a:latin typeface="Calibri"/>
              <a:ea typeface="Calibri"/>
              <a:cs typeface="Calibri"/>
              <a:sym typeface="Calibri"/>
            </a:endParaRPr>
          </a:p>
          <a:p>
            <a:pPr marL="457200" lvl="0" indent="-330200" algn="l" rtl="0">
              <a:lnSpc>
                <a:spcPct val="115000"/>
              </a:lnSpc>
              <a:spcBef>
                <a:spcPts val="12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Understanding possibilities</a:t>
            </a:r>
            <a:endParaRPr sz="160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Thinking Ahead</a:t>
            </a:r>
            <a:endParaRPr sz="160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endParaRPr sz="1600" b="1">
              <a:solidFill>
                <a:srgbClr val="0B5394"/>
              </a:solidFill>
              <a:latin typeface="Source Sans Pro"/>
              <a:ea typeface="Source Sans Pro"/>
              <a:cs typeface="Source Sans Pro"/>
              <a:sym typeface="Source Sans Pro"/>
            </a:endParaRPr>
          </a:p>
        </p:txBody>
      </p:sp>
      <p:sp>
        <p:nvSpPr>
          <p:cNvPr id="239" name="Google Shape;239;p41"/>
          <p:cNvSpPr txBox="1"/>
          <p:nvPr/>
        </p:nvSpPr>
        <p:spPr>
          <a:xfrm>
            <a:off x="6282175" y="2205200"/>
            <a:ext cx="2730900" cy="161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a:solidFill>
                  <a:srgbClr val="7F7F7F"/>
                </a:solidFill>
                <a:latin typeface="Calibri"/>
                <a:ea typeface="Calibri"/>
                <a:cs typeface="Calibri"/>
                <a:sym typeface="Calibri"/>
              </a:rPr>
              <a:t>Planning</a:t>
            </a:r>
            <a:endParaRPr sz="1600" b="1">
              <a:solidFill>
                <a:srgbClr val="7F7F7F"/>
              </a:solidFill>
              <a:latin typeface="Calibri"/>
              <a:ea typeface="Calibri"/>
              <a:cs typeface="Calibri"/>
              <a:sym typeface="Calibri"/>
            </a:endParaRPr>
          </a:p>
          <a:p>
            <a:pPr marL="457200" lvl="0" indent="-330200" algn="l" rtl="0">
              <a:lnSpc>
                <a:spcPct val="115000"/>
              </a:lnSpc>
              <a:spcBef>
                <a:spcPts val="12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Adapting to new environments</a:t>
            </a:r>
            <a:endParaRPr sz="160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Determining outcomes</a:t>
            </a:r>
            <a:endParaRPr sz="160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Self-learning</a:t>
            </a:r>
            <a:endParaRPr sz="160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endParaRPr sz="1600" b="1">
              <a:solidFill>
                <a:srgbClr val="0B5394"/>
              </a:solidFill>
              <a:latin typeface="Source Sans Pro"/>
              <a:ea typeface="Source Sans Pro"/>
              <a:cs typeface="Source Sans Pro"/>
              <a:sym typeface="Source Sans Pro"/>
            </a:endParaRPr>
          </a:p>
        </p:txBody>
      </p:sp>
      <p:sp>
        <p:nvSpPr>
          <p:cNvPr id="240" name="Google Shape;240;p41"/>
          <p:cNvSpPr/>
          <p:nvPr/>
        </p:nvSpPr>
        <p:spPr>
          <a:xfrm>
            <a:off x="435600" y="3957125"/>
            <a:ext cx="7641000" cy="462600"/>
          </a:xfrm>
          <a:prstGeom prst="lef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Proxima Nova"/>
                <a:ea typeface="Proxima Nova"/>
                <a:cs typeface="Proxima Nova"/>
                <a:sym typeface="Proxima Nova"/>
              </a:rPr>
              <a:t>Feedback loop</a:t>
            </a:r>
            <a:endParaRPr b="1">
              <a:latin typeface="Proxima Nova"/>
              <a:ea typeface="Proxima Nova"/>
              <a:cs typeface="Proxima Nova"/>
              <a:sym typeface="Proxima Nova"/>
            </a:endParaRPr>
          </a:p>
        </p:txBody>
      </p:sp>
      <p:pic>
        <p:nvPicPr>
          <p:cNvPr id="241" name="Google Shape;241;p41"/>
          <p:cNvPicPr preferRelativeResize="0"/>
          <p:nvPr/>
        </p:nvPicPr>
        <p:blipFill>
          <a:blip r:embed="rId3">
            <a:alphaModFix/>
          </a:blip>
          <a:stretch>
            <a:fillRect/>
          </a:stretch>
        </p:blipFill>
        <p:spPr>
          <a:xfrm>
            <a:off x="81200" y="898299"/>
            <a:ext cx="2831160" cy="1200300"/>
          </a:xfrm>
          <a:prstGeom prst="rect">
            <a:avLst/>
          </a:prstGeom>
          <a:noFill/>
          <a:ln>
            <a:noFill/>
          </a:ln>
        </p:spPr>
      </p:pic>
      <p:pic>
        <p:nvPicPr>
          <p:cNvPr id="242" name="Google Shape;242;p41"/>
          <p:cNvPicPr preferRelativeResize="0"/>
          <p:nvPr/>
        </p:nvPicPr>
        <p:blipFill>
          <a:blip r:embed="rId4">
            <a:alphaModFix/>
          </a:blip>
          <a:stretch>
            <a:fillRect/>
          </a:stretch>
        </p:blipFill>
        <p:spPr>
          <a:xfrm>
            <a:off x="4188387" y="1046899"/>
            <a:ext cx="707425" cy="903112"/>
          </a:xfrm>
          <a:prstGeom prst="rect">
            <a:avLst/>
          </a:prstGeom>
          <a:noFill/>
          <a:ln>
            <a:noFill/>
          </a:ln>
        </p:spPr>
      </p:pic>
      <p:pic>
        <p:nvPicPr>
          <p:cNvPr id="243" name="Google Shape;243;p41"/>
          <p:cNvPicPr preferRelativeResize="0"/>
          <p:nvPr/>
        </p:nvPicPr>
        <p:blipFill>
          <a:blip r:embed="rId5">
            <a:alphaModFix/>
          </a:blip>
          <a:stretch>
            <a:fillRect/>
          </a:stretch>
        </p:blipFill>
        <p:spPr>
          <a:xfrm>
            <a:off x="6570775" y="541225"/>
            <a:ext cx="1981451" cy="16843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49"/>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Visibility into System Design and Methods</a:t>
            </a:r>
            <a:endParaRPr/>
          </a:p>
        </p:txBody>
      </p:sp>
      <p:sp>
        <p:nvSpPr>
          <p:cNvPr id="1066" name="Google Shape;1066;p149"/>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None/>
            </a:pPr>
            <a:r>
              <a:rPr lang="en-US"/>
              <a:t>Decision and Design transparency</a:t>
            </a:r>
            <a:endParaRPr/>
          </a:p>
          <a:p>
            <a:pPr marL="457200" lvl="0" indent="-336550" algn="l" rtl="0">
              <a:spcBef>
                <a:spcPts val="751"/>
              </a:spcBef>
              <a:spcAft>
                <a:spcPts val="0"/>
              </a:spcAft>
              <a:buSzPts val="1700"/>
              <a:buChar char="●"/>
            </a:pPr>
            <a:r>
              <a:rPr lang="en-US" sz="1700" b="0"/>
              <a:t>AI systems should provide visibility into information about the design, operation, impact, personal data, and any algorithms used</a:t>
            </a:r>
            <a:endParaRPr sz="1700" b="0"/>
          </a:p>
          <a:p>
            <a:pPr marL="457200" lvl="0" indent="-336550" algn="l" rtl="0">
              <a:spcBef>
                <a:spcPts val="0"/>
              </a:spcBef>
              <a:spcAft>
                <a:spcPts val="0"/>
              </a:spcAft>
              <a:buSzPts val="1700"/>
              <a:buChar char="●"/>
            </a:pPr>
            <a:r>
              <a:rPr lang="en-US" sz="1700" b="0"/>
              <a:t>Documenting how the model training and selection processes are conducted, the reasons for which decisions are made, and measures taken to address identified risks</a:t>
            </a:r>
            <a:endParaRPr sz="1700" b="0"/>
          </a:p>
          <a:p>
            <a:pPr marL="457200" lvl="0" indent="-336550" algn="l" rtl="0">
              <a:spcBef>
                <a:spcPts val="0"/>
              </a:spcBef>
              <a:spcAft>
                <a:spcPts val="0"/>
              </a:spcAft>
              <a:buSzPts val="1700"/>
              <a:buChar char="●"/>
            </a:pPr>
            <a:r>
              <a:rPr lang="en-US" sz="1700" b="0"/>
              <a:t>Human decisions on the operation, versioning, development, and use of the AI system should be disclosed and open</a:t>
            </a:r>
            <a:r>
              <a:rPr lang="en-US" sz="1700"/>
              <a:t>.</a:t>
            </a:r>
            <a:endParaRPr sz="1700"/>
          </a:p>
          <a:p>
            <a:pPr marL="0" lvl="0" indent="0" algn="l" rtl="0">
              <a:spcBef>
                <a:spcPts val="751"/>
              </a:spcBef>
              <a:spcAft>
                <a:spcPts val="0"/>
              </a:spcAft>
              <a:buNone/>
            </a:pPr>
            <a:endParaRPr/>
          </a:p>
        </p:txBody>
      </p:sp>
      <p:pic>
        <p:nvPicPr>
          <p:cNvPr id="1067" name="Google Shape;1067;p149"/>
          <p:cNvPicPr preferRelativeResize="0"/>
          <p:nvPr/>
        </p:nvPicPr>
        <p:blipFill>
          <a:blip r:embed="rId3">
            <a:alphaModFix/>
          </a:blip>
          <a:stretch>
            <a:fillRect/>
          </a:stretch>
        </p:blipFill>
        <p:spPr>
          <a:xfrm>
            <a:off x="5577850" y="1082250"/>
            <a:ext cx="3108900" cy="3108900"/>
          </a:xfrm>
          <a:prstGeom prst="roundRect">
            <a:avLst>
              <a:gd name="adj" fmla="val 9261"/>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50"/>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System Disclosure</a:t>
            </a:r>
            <a:endParaRPr/>
          </a:p>
        </p:txBody>
      </p:sp>
      <p:sp>
        <p:nvSpPr>
          <p:cNvPr id="1073" name="Google Shape;1073;p150"/>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30200" algn="l" rtl="0">
              <a:spcBef>
                <a:spcPts val="751"/>
              </a:spcBef>
              <a:spcAft>
                <a:spcPts val="0"/>
              </a:spcAft>
              <a:buSzPts val="1600"/>
              <a:buChar char="●"/>
            </a:pPr>
            <a:r>
              <a:rPr lang="en-US" sz="1600" b="0"/>
              <a:t>Will you let people know they’re interacting with an AI system?</a:t>
            </a:r>
            <a:endParaRPr sz="1600" b="0"/>
          </a:p>
          <a:p>
            <a:pPr marL="914400" lvl="1" indent="-330200" algn="l" rtl="0">
              <a:spcBef>
                <a:spcPts val="0"/>
              </a:spcBef>
              <a:spcAft>
                <a:spcPts val="0"/>
              </a:spcAft>
              <a:buSzPts val="1600"/>
              <a:buChar char="○"/>
            </a:pPr>
            <a:r>
              <a:rPr lang="en-US" sz="1600" b="0"/>
              <a:t>There should be transparency and responsible disclosure to ensure people know when they are being significantly impacted by an AI system, and can find out when an AI system is engaging with them</a:t>
            </a:r>
            <a:endParaRPr sz="1600" b="0"/>
          </a:p>
          <a:p>
            <a:pPr marL="457200" lvl="0" indent="-330200" algn="l" rtl="0">
              <a:spcBef>
                <a:spcPts val="0"/>
              </a:spcBef>
              <a:spcAft>
                <a:spcPts val="0"/>
              </a:spcAft>
              <a:buSzPts val="1600"/>
              <a:buChar char="●"/>
            </a:pPr>
            <a:r>
              <a:rPr lang="en-US" sz="1600" b="0"/>
              <a:t>Violating trust when people think they’re interacting with a human, but it’s really an AI system</a:t>
            </a:r>
            <a:endParaRPr sz="1600" b="0"/>
          </a:p>
          <a:p>
            <a:pPr marL="914400" lvl="1" indent="-330200" algn="l" rtl="0">
              <a:spcBef>
                <a:spcPts val="0"/>
              </a:spcBef>
              <a:spcAft>
                <a:spcPts val="0"/>
              </a:spcAft>
              <a:buSzPts val="1600"/>
              <a:buChar char="○"/>
            </a:pPr>
            <a:r>
              <a:rPr lang="en-US" sz="1600" b="0"/>
              <a:t>Shades of Deep Fake</a:t>
            </a:r>
            <a:endParaRPr sz="1600" b="0"/>
          </a:p>
          <a:p>
            <a:pPr marL="457200" lvl="0" indent="-330200" algn="l" rtl="0">
              <a:spcBef>
                <a:spcPts val="0"/>
              </a:spcBef>
              <a:spcAft>
                <a:spcPts val="0"/>
              </a:spcAft>
              <a:buSzPts val="1600"/>
              <a:buChar char="●"/>
            </a:pPr>
            <a:r>
              <a:rPr lang="en-US" sz="1600" b="0"/>
              <a:t>Violating trust when people think they’re interacting with AI, but it’s really a human</a:t>
            </a:r>
            <a:endParaRPr sz="1600" b="0"/>
          </a:p>
          <a:p>
            <a:pPr marL="914400" lvl="1" indent="-330200" algn="l" rtl="0">
              <a:spcBef>
                <a:spcPts val="0"/>
              </a:spcBef>
              <a:spcAft>
                <a:spcPts val="0"/>
              </a:spcAft>
              <a:buSzPts val="1600"/>
              <a:buChar char="○"/>
            </a:pPr>
            <a:r>
              <a:rPr lang="en-US" sz="1600" b="0"/>
              <a:t>“Pseudo-AI”</a:t>
            </a:r>
            <a:endParaRPr sz="1600" b="0"/>
          </a:p>
        </p:txBody>
      </p:sp>
      <p:pic>
        <p:nvPicPr>
          <p:cNvPr id="1074" name="Google Shape;1074;p150"/>
          <p:cNvPicPr preferRelativeResize="0"/>
          <p:nvPr/>
        </p:nvPicPr>
        <p:blipFill>
          <a:blip r:embed="rId3">
            <a:alphaModFix/>
          </a:blip>
          <a:stretch>
            <a:fillRect/>
          </a:stretch>
        </p:blipFill>
        <p:spPr>
          <a:xfrm>
            <a:off x="439750" y="1283026"/>
            <a:ext cx="3011100" cy="30111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51"/>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System Consent</a:t>
            </a:r>
            <a:endParaRPr/>
          </a:p>
        </p:txBody>
      </p:sp>
      <p:sp>
        <p:nvSpPr>
          <p:cNvPr id="1080" name="Google Shape;1080;p151"/>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30200" algn="l" rtl="0">
              <a:spcBef>
                <a:spcPts val="751"/>
              </a:spcBef>
              <a:spcAft>
                <a:spcPts val="0"/>
              </a:spcAft>
              <a:buSzPts val="1600"/>
              <a:buChar char="●"/>
            </a:pPr>
            <a:r>
              <a:rPr lang="en-US" sz="1600" i="1"/>
              <a:t>Can people consent to the use of an AI system?</a:t>
            </a:r>
            <a:endParaRPr sz="1600" i="1"/>
          </a:p>
          <a:p>
            <a:pPr marL="914400" lvl="1" indent="-330200" algn="l" rtl="0">
              <a:spcBef>
                <a:spcPts val="0"/>
              </a:spcBef>
              <a:spcAft>
                <a:spcPts val="0"/>
              </a:spcAft>
              <a:buSzPts val="1600"/>
              <a:buChar char="○"/>
            </a:pPr>
            <a:r>
              <a:rPr lang="en-US" sz="1600" b="0"/>
              <a:t>Users should have the right to consent to the use of AI systems</a:t>
            </a:r>
            <a:endParaRPr sz="1600" b="0"/>
          </a:p>
          <a:p>
            <a:pPr marL="914400" lvl="1" indent="-330200" algn="l" rtl="0">
              <a:spcBef>
                <a:spcPts val="0"/>
              </a:spcBef>
              <a:spcAft>
                <a:spcPts val="0"/>
              </a:spcAft>
              <a:buSzPts val="1600"/>
              <a:buChar char="○"/>
            </a:pPr>
            <a:r>
              <a:rPr lang="en-US" sz="1600" b="0"/>
              <a:t>AI systems informing significant decisions should not attempt to make value judgements on people’s behalf without prior consent</a:t>
            </a:r>
            <a:endParaRPr sz="1600" b="0"/>
          </a:p>
          <a:p>
            <a:pPr marL="457200" lvl="0" indent="-330200" algn="l" rtl="0">
              <a:spcBef>
                <a:spcPts val="0"/>
              </a:spcBef>
              <a:spcAft>
                <a:spcPts val="0"/>
              </a:spcAft>
              <a:buSzPts val="1600"/>
              <a:buChar char="●"/>
            </a:pPr>
            <a:r>
              <a:rPr lang="en-US" sz="1600" i="1"/>
              <a:t>Can people opt-out of the use of AI systems?</a:t>
            </a:r>
            <a:endParaRPr sz="1600" i="1"/>
          </a:p>
          <a:p>
            <a:pPr marL="914400" lvl="1" indent="-330200" algn="l" rtl="0">
              <a:spcBef>
                <a:spcPts val="0"/>
              </a:spcBef>
              <a:spcAft>
                <a:spcPts val="0"/>
              </a:spcAft>
              <a:buSzPts val="1600"/>
              <a:buChar char="○"/>
            </a:pPr>
            <a:r>
              <a:rPr lang="en-US" sz="1600" b="0"/>
              <a:t>There should be a feasible alternative to the use of any AI systems </a:t>
            </a:r>
            <a:endParaRPr sz="1600" b="0"/>
          </a:p>
          <a:p>
            <a:pPr marL="914400" lvl="1" indent="-330200" algn="l" rtl="0">
              <a:spcBef>
                <a:spcPts val="0"/>
              </a:spcBef>
              <a:spcAft>
                <a:spcPts val="0"/>
              </a:spcAft>
              <a:buSzPts val="1600"/>
              <a:buChar char="○"/>
            </a:pPr>
            <a:r>
              <a:rPr lang="en-US" sz="1600" b="0"/>
              <a:t>AI systems informing significant decisions should have an opt-out mechanism if it impacts people’s lives</a:t>
            </a:r>
            <a:endParaRPr sz="1600"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1081" name="Google Shape;1081;p151"/>
          <p:cNvPicPr preferRelativeResize="0"/>
          <p:nvPr/>
        </p:nvPicPr>
        <p:blipFill>
          <a:blip r:embed="rId3">
            <a:alphaModFix/>
          </a:blip>
          <a:stretch>
            <a:fillRect/>
          </a:stretch>
        </p:blipFill>
        <p:spPr>
          <a:xfrm>
            <a:off x="5729350" y="1234126"/>
            <a:ext cx="2957400" cy="29574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52"/>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Consent Questions to Address</a:t>
            </a:r>
            <a:endParaRPr/>
          </a:p>
        </p:txBody>
      </p:sp>
      <p:sp>
        <p:nvSpPr>
          <p:cNvPr id="1087" name="Google Shape;1087;p152"/>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42900" algn="l" rtl="0">
              <a:lnSpc>
                <a:spcPct val="100000"/>
              </a:lnSpc>
              <a:spcBef>
                <a:spcPts val="751"/>
              </a:spcBef>
              <a:spcAft>
                <a:spcPts val="0"/>
              </a:spcAft>
              <a:buSzPts val="1800"/>
              <a:buChar char="➢"/>
            </a:pPr>
            <a:r>
              <a:rPr lang="en-US" sz="1800" i="1"/>
              <a:t>How and when will you provide means to opt-out</a:t>
            </a:r>
            <a:r>
              <a:rPr lang="en-US" sz="1800" b="0"/>
              <a:t> of the use of your AI systems?</a:t>
            </a:r>
            <a:endParaRPr sz="1800" b="0"/>
          </a:p>
          <a:p>
            <a:pPr marL="457200" lvl="0" indent="-342900" algn="l" rtl="0">
              <a:lnSpc>
                <a:spcPct val="100000"/>
              </a:lnSpc>
              <a:spcBef>
                <a:spcPts val="0"/>
              </a:spcBef>
              <a:spcAft>
                <a:spcPts val="0"/>
              </a:spcAft>
              <a:buSzPts val="1800"/>
              <a:buChar char="➢"/>
            </a:pPr>
            <a:r>
              <a:rPr lang="en-US" sz="1800" b="0"/>
              <a:t>How and when will you </a:t>
            </a:r>
            <a:r>
              <a:rPr lang="en-US" sz="1800" i="1"/>
              <a:t>provide feasible alternatives</a:t>
            </a:r>
            <a:r>
              <a:rPr lang="en-US" sz="1800" b="0"/>
              <a:t> to the use of AI systems?</a:t>
            </a:r>
            <a:endParaRPr sz="1800" b="0"/>
          </a:p>
          <a:p>
            <a:pPr marL="457200" lvl="0" indent="-342900" algn="l" rtl="0">
              <a:lnSpc>
                <a:spcPct val="100000"/>
              </a:lnSpc>
              <a:spcBef>
                <a:spcPts val="0"/>
              </a:spcBef>
              <a:spcAft>
                <a:spcPts val="0"/>
              </a:spcAft>
              <a:buSzPts val="1800"/>
              <a:buChar char="➢"/>
            </a:pPr>
            <a:r>
              <a:rPr lang="en-US" sz="1800" b="0"/>
              <a:t>How will you keep an eye on </a:t>
            </a:r>
            <a:r>
              <a:rPr lang="en-US" sz="1800" i="1"/>
              <a:t>emerging laws and regulations</a:t>
            </a:r>
            <a:r>
              <a:rPr lang="en-US" sz="1800" b="0"/>
              <a:t> that will impact the requirement to get consent to use AI systems for critical decision-making?</a:t>
            </a:r>
            <a:endParaRPr sz="1800" b="0"/>
          </a:p>
          <a:p>
            <a:pPr marL="457200" lvl="0" indent="-342900" algn="l" rtl="0">
              <a:lnSpc>
                <a:spcPct val="100000"/>
              </a:lnSpc>
              <a:spcBef>
                <a:spcPts val="0"/>
              </a:spcBef>
              <a:spcAft>
                <a:spcPts val="0"/>
              </a:spcAft>
              <a:buSzPts val="1800"/>
              <a:buChar char="➢"/>
            </a:pPr>
            <a:r>
              <a:rPr lang="en-US" sz="1800" b="0"/>
              <a:t>How will you </a:t>
            </a:r>
            <a:r>
              <a:rPr lang="en-US" sz="1800" i="1"/>
              <a:t>track and manage any opt-out decisions</a:t>
            </a:r>
            <a:r>
              <a:rPr lang="en-US" sz="1800" b="0"/>
              <a:t> made by your users?</a:t>
            </a:r>
            <a:endParaRPr sz="1800"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1088" name="Google Shape;1088;p152"/>
          <p:cNvPicPr preferRelativeResize="0"/>
          <p:nvPr/>
        </p:nvPicPr>
        <p:blipFill>
          <a:blip r:embed="rId3">
            <a:alphaModFix/>
          </a:blip>
          <a:stretch>
            <a:fillRect/>
          </a:stretch>
        </p:blipFill>
        <p:spPr>
          <a:xfrm>
            <a:off x="439750" y="1234124"/>
            <a:ext cx="2995500" cy="2995500"/>
          </a:xfrm>
          <a:prstGeom prst="roundRect">
            <a:avLst>
              <a:gd name="adj" fmla="val 11791"/>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53"/>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Informational Bias Measurement</a:t>
            </a:r>
            <a:endParaRPr/>
          </a:p>
        </p:txBody>
      </p:sp>
      <p:sp>
        <p:nvSpPr>
          <p:cNvPr id="1094" name="Google Shape;1094;p153"/>
          <p:cNvSpPr txBox="1">
            <a:spLocks noGrp="1"/>
          </p:cNvSpPr>
          <p:nvPr>
            <p:ph type="body" idx="1"/>
          </p:nvPr>
        </p:nvSpPr>
        <p:spPr>
          <a:xfrm>
            <a:off x="439750" y="1198600"/>
            <a:ext cx="5181900" cy="3138300"/>
          </a:xfrm>
          <a:prstGeom prst="rect">
            <a:avLst/>
          </a:prstGeom>
        </p:spPr>
        <p:txBody>
          <a:bodyPr spcFirstLastPara="1" wrap="square" lIns="91425" tIns="45700" rIns="91425" bIns="45700" anchor="t" anchorCtr="0">
            <a:noAutofit/>
          </a:bodyPr>
          <a:lstStyle/>
          <a:p>
            <a:pPr marL="457200" lvl="0" indent="-355600" algn="l" rtl="0">
              <a:lnSpc>
                <a:spcPct val="115000"/>
              </a:lnSpc>
              <a:spcBef>
                <a:spcPts val="751"/>
              </a:spcBef>
              <a:spcAft>
                <a:spcPts val="0"/>
              </a:spcAft>
              <a:buClr>
                <a:schemeClr val="dk1"/>
              </a:buClr>
              <a:buSzPts val="2000"/>
              <a:buChar char="●"/>
            </a:pPr>
            <a:r>
              <a:rPr lang="en-US"/>
              <a:t>Yes, you have bias in your data. </a:t>
            </a:r>
            <a:endParaRPr/>
          </a:p>
          <a:p>
            <a:pPr marL="457200" lvl="0" indent="-355600" algn="l" rtl="0">
              <a:lnSpc>
                <a:spcPct val="115000"/>
              </a:lnSpc>
              <a:spcBef>
                <a:spcPts val="0"/>
              </a:spcBef>
              <a:spcAft>
                <a:spcPts val="0"/>
              </a:spcAft>
              <a:buClr>
                <a:schemeClr val="dk1"/>
              </a:buClr>
              <a:buSzPts val="2000"/>
              <a:buChar char="●"/>
            </a:pPr>
            <a:r>
              <a:rPr lang="en-US"/>
              <a:t>Are you measuring that bias?</a:t>
            </a:r>
            <a:endParaRPr/>
          </a:p>
          <a:p>
            <a:pPr marL="457200" lvl="0" indent="-355600" algn="l" rtl="0">
              <a:lnSpc>
                <a:spcPct val="115000"/>
              </a:lnSpc>
              <a:spcBef>
                <a:spcPts val="0"/>
              </a:spcBef>
              <a:spcAft>
                <a:spcPts val="0"/>
              </a:spcAft>
              <a:buClr>
                <a:schemeClr val="dk1"/>
              </a:buClr>
              <a:buSzPts val="2000"/>
              <a:buChar char="●"/>
            </a:pPr>
            <a:r>
              <a:rPr lang="en-US"/>
              <a:t>AI systems should provide a means to constantly measure bias of various sources and provide means to mitigate any bias detected. </a:t>
            </a:r>
            <a:endParaRPr/>
          </a:p>
          <a:p>
            <a:pPr marL="0" lvl="0" indent="0" algn="l" rtl="0">
              <a:spcBef>
                <a:spcPts val="751"/>
              </a:spcBef>
              <a:spcAft>
                <a:spcPts val="0"/>
              </a:spcAft>
              <a:buNone/>
            </a:pPr>
            <a:endParaRPr/>
          </a:p>
        </p:txBody>
      </p:sp>
      <p:pic>
        <p:nvPicPr>
          <p:cNvPr id="1095" name="Google Shape;1095;p153"/>
          <p:cNvPicPr preferRelativeResize="0"/>
          <p:nvPr/>
        </p:nvPicPr>
        <p:blipFill>
          <a:blip r:embed="rId3">
            <a:alphaModFix/>
          </a:blip>
          <a:stretch>
            <a:fillRect/>
          </a:stretch>
        </p:blipFill>
        <p:spPr>
          <a:xfrm>
            <a:off x="5899271" y="1180382"/>
            <a:ext cx="2787600" cy="2787600"/>
          </a:xfrm>
          <a:prstGeom prst="roundRect">
            <a:avLst>
              <a:gd name="adj" fmla="val 9563"/>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54"/>
          <p:cNvSpPr txBox="1">
            <a:spLocks noGrp="1"/>
          </p:cNvSpPr>
          <p:nvPr>
            <p:ph type="body" idx="1"/>
          </p:nvPr>
        </p:nvSpPr>
        <p:spPr>
          <a:xfrm>
            <a:off x="439738" y="1198606"/>
            <a:ext cx="8247000" cy="31383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Clr>
                <a:schemeClr val="dk1"/>
              </a:buClr>
              <a:buSzPts val="1100"/>
              <a:buFont typeface="Arial"/>
              <a:buNone/>
            </a:pPr>
            <a:r>
              <a:rPr lang="en-US"/>
              <a:t>If you’re not measuring your bias, then: </a:t>
            </a:r>
            <a:endParaRPr/>
          </a:p>
          <a:p>
            <a:pPr marL="457200" lvl="0" indent="-342900" algn="l" rtl="0">
              <a:spcBef>
                <a:spcPts val="751"/>
              </a:spcBef>
              <a:spcAft>
                <a:spcPts val="0"/>
              </a:spcAft>
              <a:buClr>
                <a:schemeClr val="dk1"/>
              </a:buClr>
              <a:buSzPts val="1800"/>
              <a:buChar char="●"/>
            </a:pPr>
            <a:r>
              <a:rPr lang="en-US" sz="1800" b="0"/>
              <a:t>How do you know you’re effectively serving your audience?</a:t>
            </a:r>
            <a:endParaRPr sz="1800" b="0"/>
          </a:p>
          <a:p>
            <a:pPr marL="457200" lvl="0" indent="-342900" algn="l" rtl="0">
              <a:spcBef>
                <a:spcPts val="0"/>
              </a:spcBef>
              <a:spcAft>
                <a:spcPts val="0"/>
              </a:spcAft>
              <a:buClr>
                <a:schemeClr val="dk1"/>
              </a:buClr>
              <a:buSzPts val="1800"/>
              <a:buChar char="●"/>
            </a:pPr>
            <a:r>
              <a:rPr lang="en-US" sz="1800" b="0"/>
              <a:t>How are you avoiding potential legal liability?</a:t>
            </a:r>
            <a:endParaRPr sz="1800" b="0"/>
          </a:p>
          <a:p>
            <a:pPr marL="457200" lvl="0" indent="-342900" algn="l" rtl="0">
              <a:spcBef>
                <a:spcPts val="0"/>
              </a:spcBef>
              <a:spcAft>
                <a:spcPts val="0"/>
              </a:spcAft>
              <a:buClr>
                <a:schemeClr val="dk1"/>
              </a:buClr>
              <a:buSzPts val="1800"/>
              <a:buChar char="●"/>
            </a:pPr>
            <a:r>
              <a:rPr lang="en-US" sz="1800" b="0"/>
              <a:t>How do you know how to fix any issues?</a:t>
            </a:r>
            <a:endParaRPr sz="1800" b="0"/>
          </a:p>
          <a:p>
            <a:pPr marL="457200" lvl="0" indent="-342900" algn="l" rtl="0">
              <a:spcBef>
                <a:spcPts val="0"/>
              </a:spcBef>
              <a:spcAft>
                <a:spcPts val="0"/>
              </a:spcAft>
              <a:buClr>
                <a:schemeClr val="dk1"/>
              </a:buClr>
              <a:buSzPts val="1800"/>
              <a:buChar char="●"/>
            </a:pPr>
            <a:r>
              <a:rPr lang="en-US" sz="1800" b="0"/>
              <a:t>How will you prove your systems are trustworthy?</a:t>
            </a:r>
            <a:endParaRPr sz="1800" b="0"/>
          </a:p>
          <a:p>
            <a:pPr marL="457200" lvl="0" indent="-342900" algn="l" rtl="0">
              <a:spcBef>
                <a:spcPts val="0"/>
              </a:spcBef>
              <a:spcAft>
                <a:spcPts val="0"/>
              </a:spcAft>
              <a:buClr>
                <a:schemeClr val="dk1"/>
              </a:buClr>
              <a:buSzPts val="1800"/>
              <a:buChar char="●"/>
            </a:pPr>
            <a:r>
              <a:rPr lang="en-US" sz="1800" b="0"/>
              <a:t>What approaches will you use to measure potential sources of bias?</a:t>
            </a:r>
            <a:endParaRPr sz="1800" b="0"/>
          </a:p>
          <a:p>
            <a:pPr marL="457200" lvl="0" indent="-342900" algn="l" rtl="0">
              <a:spcBef>
                <a:spcPts val="0"/>
              </a:spcBef>
              <a:spcAft>
                <a:spcPts val="0"/>
              </a:spcAft>
              <a:buClr>
                <a:schemeClr val="dk1"/>
              </a:buClr>
              <a:buSzPts val="1800"/>
              <a:buChar char="●"/>
            </a:pPr>
            <a:r>
              <a:rPr lang="en-US" sz="1800" b="0"/>
              <a:t>How will you identify potential bias issues in vendors, third-party data sets and models, or from suppliers and contractors?</a:t>
            </a:r>
            <a:endParaRPr sz="1800" b="0"/>
          </a:p>
          <a:p>
            <a:pPr marL="457200" lvl="0" indent="-342900" algn="l" rtl="0">
              <a:spcBef>
                <a:spcPts val="0"/>
              </a:spcBef>
              <a:spcAft>
                <a:spcPts val="0"/>
              </a:spcAft>
              <a:buClr>
                <a:schemeClr val="dk1"/>
              </a:buClr>
              <a:buSzPts val="1800"/>
              <a:buChar char="●"/>
            </a:pPr>
            <a:r>
              <a:rPr lang="en-US" sz="1800" b="0"/>
              <a:t>How will you measure model performance against potential measures of bias?</a:t>
            </a:r>
            <a:endParaRPr sz="1800" b="0"/>
          </a:p>
          <a:p>
            <a:pPr marL="457200" lvl="0" indent="-342900" algn="l" rtl="0">
              <a:spcBef>
                <a:spcPts val="0"/>
              </a:spcBef>
              <a:spcAft>
                <a:spcPts val="0"/>
              </a:spcAft>
              <a:buClr>
                <a:schemeClr val="dk1"/>
              </a:buClr>
              <a:buSzPts val="1800"/>
              <a:buChar char="●"/>
            </a:pPr>
            <a:r>
              <a:rPr lang="en-US" sz="1800" b="0"/>
              <a:t>How will you communicate internally and externally the methods you are using to measure potential bias issues?</a:t>
            </a:r>
            <a:endParaRPr sz="1800"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sp>
        <p:nvSpPr>
          <p:cNvPr id="1101" name="Google Shape;1101;p154"/>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Measuring Bias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55"/>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None/>
            </a:pPr>
            <a:r>
              <a:rPr lang="en-US" sz="1600" b="0"/>
              <a:t>“The system by which an organization is controlled and operates, and the mechanisms by which it, and its people, are held to account”</a:t>
            </a:r>
            <a:endParaRPr sz="1600" b="0"/>
          </a:p>
          <a:p>
            <a:pPr marL="457200" lvl="0" indent="-330200" algn="l" rtl="0">
              <a:spcBef>
                <a:spcPts val="751"/>
              </a:spcBef>
              <a:spcAft>
                <a:spcPts val="0"/>
              </a:spcAft>
              <a:buSzPts val="1600"/>
              <a:buChar char="●"/>
            </a:pPr>
            <a:r>
              <a:rPr lang="en-US" sz="1600"/>
              <a:t>Applied to AI:</a:t>
            </a:r>
            <a:endParaRPr sz="1600"/>
          </a:p>
          <a:p>
            <a:pPr marL="914400" lvl="1" indent="-330200" algn="l" rtl="0">
              <a:spcBef>
                <a:spcPts val="0"/>
              </a:spcBef>
              <a:spcAft>
                <a:spcPts val="0"/>
              </a:spcAft>
              <a:buSzPts val="1600"/>
              <a:buChar char="○"/>
            </a:pPr>
            <a:r>
              <a:rPr lang="en-US" sz="1600" b="0"/>
              <a:t>Controls, Processes, and Organizational Structure that provide oversight, control, and visibility into different aspects of AI system design, development, management, and usage</a:t>
            </a:r>
            <a:endParaRPr sz="1600" b="0"/>
          </a:p>
          <a:p>
            <a:pPr marL="457200" lvl="0" indent="-330200" algn="l" rtl="0">
              <a:spcBef>
                <a:spcPts val="0"/>
              </a:spcBef>
              <a:spcAft>
                <a:spcPts val="0"/>
              </a:spcAft>
              <a:buSzPts val="1600"/>
              <a:buChar char="●"/>
            </a:pPr>
            <a:r>
              <a:rPr lang="en-US" sz="1600"/>
              <a:t>Specifically applied to Trustworthy AI:</a:t>
            </a:r>
            <a:endParaRPr sz="1600"/>
          </a:p>
          <a:p>
            <a:pPr marL="914400" lvl="1" indent="-330200" algn="l" rtl="0">
              <a:spcBef>
                <a:spcPts val="0"/>
              </a:spcBef>
              <a:spcAft>
                <a:spcPts val="0"/>
              </a:spcAft>
              <a:buSzPts val="1600"/>
              <a:buChar char="○"/>
            </a:pPr>
            <a:r>
              <a:rPr lang="en-US" sz="1600" b="0"/>
              <a:t>Controls, processes, and organizational structure that ensures ethical, responsible, and transparent AI</a:t>
            </a:r>
            <a:endParaRPr sz="1600" b="0"/>
          </a:p>
          <a:p>
            <a:pPr marL="0" lvl="0" indent="0" algn="l" rtl="0">
              <a:spcBef>
                <a:spcPts val="751"/>
              </a:spcBef>
              <a:spcAft>
                <a:spcPts val="0"/>
              </a:spcAft>
              <a:buClr>
                <a:schemeClr val="dk1"/>
              </a:buClr>
              <a:buSzPts val="1100"/>
              <a:buFont typeface="Arial"/>
              <a:buNone/>
            </a:pPr>
            <a:endParaRPr sz="1400" b="0"/>
          </a:p>
          <a:p>
            <a:pPr marL="0" lvl="0" indent="0" algn="l" rtl="0">
              <a:spcBef>
                <a:spcPts val="751"/>
              </a:spcBef>
              <a:spcAft>
                <a:spcPts val="0"/>
              </a:spcAft>
              <a:buNone/>
            </a:pPr>
            <a:endParaRPr/>
          </a:p>
        </p:txBody>
      </p:sp>
      <p:sp>
        <p:nvSpPr>
          <p:cNvPr id="1107" name="Google Shape;1107;p155"/>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is AI Governance?</a:t>
            </a:r>
            <a:endParaRPr/>
          </a:p>
        </p:txBody>
      </p:sp>
      <p:pic>
        <p:nvPicPr>
          <p:cNvPr id="1108" name="Google Shape;1108;p155"/>
          <p:cNvPicPr preferRelativeResize="0"/>
          <p:nvPr/>
        </p:nvPicPr>
        <p:blipFill>
          <a:blip r:embed="rId3">
            <a:alphaModFix/>
          </a:blip>
          <a:stretch>
            <a:fillRect/>
          </a:stretch>
        </p:blipFill>
        <p:spPr>
          <a:xfrm>
            <a:off x="439750" y="1178412"/>
            <a:ext cx="3220200" cy="32202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56"/>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Creating an AI Audit Trail</a:t>
            </a:r>
            <a:endParaRPr/>
          </a:p>
        </p:txBody>
      </p:sp>
      <p:sp>
        <p:nvSpPr>
          <p:cNvPr id="1114" name="Google Shape;1114;p156"/>
          <p:cNvSpPr txBox="1">
            <a:spLocks noGrp="1"/>
          </p:cNvSpPr>
          <p:nvPr>
            <p:ph type="body" idx="1"/>
          </p:nvPr>
        </p:nvSpPr>
        <p:spPr>
          <a:xfrm>
            <a:off x="3793525" y="1017825"/>
            <a:ext cx="4893300" cy="3325200"/>
          </a:xfrm>
          <a:prstGeom prst="rect">
            <a:avLst/>
          </a:prstGeom>
        </p:spPr>
        <p:txBody>
          <a:bodyPr spcFirstLastPara="1" wrap="square" lIns="91425" tIns="45700" rIns="91425" bIns="45700" anchor="t" anchorCtr="0">
            <a:noAutofit/>
          </a:bodyPr>
          <a:lstStyle/>
          <a:p>
            <a:pPr marL="457200" lvl="0" indent="-355600" algn="l" rtl="0">
              <a:lnSpc>
                <a:spcPct val="115000"/>
              </a:lnSpc>
              <a:spcBef>
                <a:spcPts val="751"/>
              </a:spcBef>
              <a:spcAft>
                <a:spcPts val="0"/>
              </a:spcAft>
              <a:buSzPts val="2000"/>
              <a:buChar char="●"/>
            </a:pPr>
            <a:r>
              <a:rPr lang="en-US" b="0"/>
              <a:t>Keep track of who, what, when, where, and why decisions are made and the data used to support AI systems</a:t>
            </a:r>
            <a:endParaRPr b="0"/>
          </a:p>
          <a:p>
            <a:pPr marL="457200" lvl="0" indent="-355600" algn="l" rtl="0">
              <a:lnSpc>
                <a:spcPct val="115000"/>
              </a:lnSpc>
              <a:spcBef>
                <a:spcPts val="0"/>
              </a:spcBef>
              <a:spcAft>
                <a:spcPts val="0"/>
              </a:spcAft>
              <a:buSzPts val="2000"/>
              <a:buChar char="●"/>
            </a:pPr>
            <a:r>
              <a:rPr lang="en-US"/>
              <a:t>Auditability</a:t>
            </a:r>
            <a:endParaRPr/>
          </a:p>
          <a:p>
            <a:pPr marL="457200" lvl="0" indent="-355600" algn="l" rtl="0">
              <a:lnSpc>
                <a:spcPct val="115000"/>
              </a:lnSpc>
              <a:spcBef>
                <a:spcPts val="0"/>
              </a:spcBef>
              <a:spcAft>
                <a:spcPts val="0"/>
              </a:spcAft>
              <a:buSzPts val="2000"/>
              <a:buChar char="●"/>
            </a:pPr>
            <a:r>
              <a:rPr lang="en-US"/>
              <a:t>Traceability</a:t>
            </a:r>
            <a:endParaRPr sz="1800" b="0"/>
          </a:p>
        </p:txBody>
      </p:sp>
      <p:pic>
        <p:nvPicPr>
          <p:cNvPr id="1115" name="Google Shape;1115;p156"/>
          <p:cNvPicPr preferRelativeResize="0"/>
          <p:nvPr/>
        </p:nvPicPr>
        <p:blipFill>
          <a:blip r:embed="rId3">
            <a:alphaModFix/>
          </a:blip>
          <a:stretch>
            <a:fillRect/>
          </a:stretch>
        </p:blipFill>
        <p:spPr>
          <a:xfrm>
            <a:off x="313800" y="1082250"/>
            <a:ext cx="3399900" cy="3399900"/>
          </a:xfrm>
          <a:prstGeom prst="roundRect">
            <a:avLst>
              <a:gd name="adj" fmla="val 10612"/>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57"/>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Appealing and Contesting AI Systems</a:t>
            </a:r>
            <a:endParaRPr/>
          </a:p>
        </p:txBody>
      </p:sp>
      <p:sp>
        <p:nvSpPr>
          <p:cNvPr id="1121" name="Google Shape;1121;p157"/>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42900" algn="l" rtl="0">
              <a:spcBef>
                <a:spcPts val="751"/>
              </a:spcBef>
              <a:spcAft>
                <a:spcPts val="0"/>
              </a:spcAft>
              <a:buSzPts val="1800"/>
              <a:buChar char="●"/>
            </a:pPr>
            <a:r>
              <a:rPr lang="en-US" sz="1800" b="0"/>
              <a:t>When an AI system significantly impacts a person, community, group or environment there should be a timely process to allow people to challenge the use or output of the AI system</a:t>
            </a:r>
            <a:endParaRPr sz="1800" b="0"/>
          </a:p>
          <a:p>
            <a:pPr marL="457200" lvl="0" indent="-342900" algn="l" rtl="0">
              <a:spcBef>
                <a:spcPts val="0"/>
              </a:spcBef>
              <a:spcAft>
                <a:spcPts val="0"/>
              </a:spcAft>
              <a:buSzPts val="1800"/>
              <a:buChar char="●"/>
            </a:pPr>
            <a:r>
              <a:rPr lang="en-US" sz="1800" b="0"/>
              <a:t>Providing a way to contest algorithmic decisions</a:t>
            </a:r>
            <a:endParaRPr sz="1800" b="0"/>
          </a:p>
          <a:p>
            <a:pPr marL="457200" lvl="0" indent="-342900" algn="l" rtl="0">
              <a:spcBef>
                <a:spcPts val="0"/>
              </a:spcBef>
              <a:spcAft>
                <a:spcPts val="0"/>
              </a:spcAft>
              <a:buSzPts val="1800"/>
              <a:buChar char="●"/>
            </a:pPr>
            <a:r>
              <a:rPr lang="en-US" sz="1800" b="0"/>
              <a:t>Individuals should be provided with a means to contest automated decisions. </a:t>
            </a:r>
            <a:endParaRPr sz="1800" b="0"/>
          </a:p>
          <a:p>
            <a:pPr marL="457200" lvl="0" indent="-342900" algn="l" rtl="0">
              <a:spcBef>
                <a:spcPts val="0"/>
              </a:spcBef>
              <a:spcAft>
                <a:spcPts val="0"/>
              </a:spcAft>
              <a:buSzPts val="1800"/>
              <a:buChar char="●"/>
            </a:pPr>
            <a:r>
              <a:rPr lang="en-US" sz="1800" b="0"/>
              <a:t>With or without consenting to the use of the AI system first</a:t>
            </a:r>
            <a:endParaRPr sz="1800" b="0"/>
          </a:p>
        </p:txBody>
      </p:sp>
      <p:pic>
        <p:nvPicPr>
          <p:cNvPr id="1122" name="Google Shape;1122;p157"/>
          <p:cNvPicPr preferRelativeResize="0"/>
          <p:nvPr/>
        </p:nvPicPr>
        <p:blipFill>
          <a:blip r:embed="rId3">
            <a:alphaModFix/>
          </a:blip>
          <a:stretch>
            <a:fillRect/>
          </a:stretch>
        </p:blipFill>
        <p:spPr>
          <a:xfrm>
            <a:off x="5741125" y="1315764"/>
            <a:ext cx="2945700" cy="2945700"/>
          </a:xfrm>
          <a:prstGeom prst="roundRect">
            <a:avLst>
              <a:gd name="adj" fmla="val 11211"/>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58"/>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Appealing and Contesting Questions to Address</a:t>
            </a:r>
            <a:endParaRPr/>
          </a:p>
        </p:txBody>
      </p:sp>
      <p:sp>
        <p:nvSpPr>
          <p:cNvPr id="1128" name="Google Shape;1128;p158"/>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b="0"/>
              <a:t>Under what circumstances will you allow users of AI systems to contest or appeal AI system decisions?</a:t>
            </a:r>
            <a:endParaRPr b="0"/>
          </a:p>
          <a:p>
            <a:pPr marL="457200" lvl="0" indent="-355600" algn="l" rtl="0">
              <a:spcBef>
                <a:spcPts val="0"/>
              </a:spcBef>
              <a:spcAft>
                <a:spcPts val="0"/>
              </a:spcAft>
              <a:buSzPts val="2000"/>
              <a:buChar char="➢"/>
            </a:pPr>
            <a:r>
              <a:rPr lang="en-US" b="0"/>
              <a:t>What processes and procedures will you put into place for appeal or contest of AI results?</a:t>
            </a:r>
            <a:endParaRPr b="0"/>
          </a:p>
          <a:p>
            <a:pPr marL="457200" lvl="0" indent="-355600" algn="l" rtl="0">
              <a:spcBef>
                <a:spcPts val="0"/>
              </a:spcBef>
              <a:spcAft>
                <a:spcPts val="0"/>
              </a:spcAft>
              <a:buSzPts val="2000"/>
              <a:buChar char="➢"/>
            </a:pPr>
            <a:r>
              <a:rPr lang="en-US" b="0"/>
              <a:t>How will you document AI systems and appeals to assist with appeal process as well as improve systems for future potential appeal or contest?</a:t>
            </a:r>
            <a:endParaRPr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1129" name="Google Shape;1129;p158"/>
          <p:cNvPicPr preferRelativeResize="0"/>
          <p:nvPr/>
        </p:nvPicPr>
        <p:blipFill>
          <a:blip r:embed="rId3">
            <a:alphaModFix/>
          </a:blip>
          <a:stretch>
            <a:fillRect/>
          </a:stretch>
        </p:blipFill>
        <p:spPr>
          <a:xfrm>
            <a:off x="439750" y="1234125"/>
            <a:ext cx="3108900" cy="3108900"/>
          </a:xfrm>
          <a:prstGeom prst="roundRect">
            <a:avLst>
              <a:gd name="adj" fmla="val 12884"/>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Why use AI at All?</a:t>
            </a:r>
            <a:endParaRPr/>
          </a:p>
        </p:txBody>
      </p:sp>
      <p:sp>
        <p:nvSpPr>
          <p:cNvPr id="249" name="Google Shape;249;p42"/>
          <p:cNvSpPr txBox="1">
            <a:spLocks noGrp="1"/>
          </p:cNvSpPr>
          <p:nvPr>
            <p:ph type="body" idx="1"/>
          </p:nvPr>
        </p:nvSpPr>
        <p:spPr>
          <a:xfrm>
            <a:off x="439750" y="1122050"/>
            <a:ext cx="8247000" cy="32148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Clr>
                <a:schemeClr val="dk1"/>
              </a:buClr>
              <a:buSzPts val="1100"/>
              <a:buFont typeface="Arial"/>
              <a:buNone/>
            </a:pPr>
            <a:r>
              <a:rPr lang="en-US" sz="1600" i="1"/>
              <a:t>Solve problems that can’t be solved with unintelligent, automated systems.</a:t>
            </a:r>
            <a:endParaRPr sz="1600" i="1"/>
          </a:p>
          <a:p>
            <a:pPr marL="457200" lvl="0" indent="-317500" algn="l" rtl="0">
              <a:lnSpc>
                <a:spcPct val="100000"/>
              </a:lnSpc>
              <a:spcBef>
                <a:spcPts val="751"/>
              </a:spcBef>
              <a:spcAft>
                <a:spcPts val="0"/>
              </a:spcAft>
              <a:buSzPts val="1400"/>
              <a:buChar char="●"/>
            </a:pPr>
            <a:r>
              <a:rPr lang="en-US" sz="1400" i="1">
                <a:solidFill>
                  <a:srgbClr val="CC0000"/>
                </a:solidFill>
              </a:rPr>
              <a:t>Simple Rules Don’t Work</a:t>
            </a:r>
            <a:endParaRPr sz="1400" b="0"/>
          </a:p>
          <a:p>
            <a:pPr marL="914400" lvl="1" indent="-317500" algn="l" rtl="0">
              <a:lnSpc>
                <a:spcPct val="100000"/>
              </a:lnSpc>
              <a:spcBef>
                <a:spcPts val="0"/>
              </a:spcBef>
              <a:spcAft>
                <a:spcPts val="0"/>
              </a:spcAft>
              <a:buSzPts val="1400"/>
              <a:buChar char="○"/>
            </a:pPr>
            <a:r>
              <a:rPr lang="en-US" sz="1400" b="0"/>
              <a:t>If you can use simple rules processing or workflow, you should</a:t>
            </a:r>
            <a:endParaRPr sz="1400"/>
          </a:p>
          <a:p>
            <a:pPr marL="457200" lvl="0" indent="-317500" algn="l" rtl="0">
              <a:lnSpc>
                <a:spcPct val="100000"/>
              </a:lnSpc>
              <a:spcBef>
                <a:spcPts val="0"/>
              </a:spcBef>
              <a:spcAft>
                <a:spcPts val="0"/>
              </a:spcAft>
              <a:buSzPts val="1400"/>
              <a:buChar char="●"/>
            </a:pPr>
            <a:r>
              <a:rPr lang="en-US" sz="1400" i="1">
                <a:solidFill>
                  <a:srgbClr val="CC0000"/>
                </a:solidFill>
              </a:rPr>
              <a:t>Requires Object Identification or Classification</a:t>
            </a:r>
            <a:endParaRPr sz="1400" b="0"/>
          </a:p>
          <a:p>
            <a:pPr marL="914400" lvl="1" indent="-317500" algn="l" rtl="0">
              <a:lnSpc>
                <a:spcPct val="100000"/>
              </a:lnSpc>
              <a:spcBef>
                <a:spcPts val="0"/>
              </a:spcBef>
              <a:spcAft>
                <a:spcPts val="0"/>
              </a:spcAft>
              <a:buSzPts val="1400"/>
              <a:buChar char="○"/>
            </a:pPr>
            <a:r>
              <a:rPr lang="en-US" sz="1400" b="0"/>
              <a:t>You can’t easily program image recognition. </a:t>
            </a:r>
            <a:endParaRPr sz="1400" b="0"/>
          </a:p>
          <a:p>
            <a:pPr marL="457200" lvl="0" indent="-317500" algn="l" rtl="0">
              <a:lnSpc>
                <a:spcPct val="100000"/>
              </a:lnSpc>
              <a:spcBef>
                <a:spcPts val="0"/>
              </a:spcBef>
              <a:spcAft>
                <a:spcPts val="0"/>
              </a:spcAft>
              <a:buSzPts val="1400"/>
              <a:buChar char="●"/>
            </a:pPr>
            <a:r>
              <a:rPr lang="en-US" sz="1400" i="1">
                <a:solidFill>
                  <a:srgbClr val="CC0000"/>
                </a:solidFill>
              </a:rPr>
              <a:t>Pattern matching across large quantities of data</a:t>
            </a:r>
            <a:endParaRPr sz="1400" i="1">
              <a:solidFill>
                <a:srgbClr val="CC0000"/>
              </a:solidFill>
            </a:endParaRPr>
          </a:p>
          <a:p>
            <a:pPr marL="914400" lvl="1" indent="-317500" algn="l" rtl="0">
              <a:lnSpc>
                <a:spcPct val="100000"/>
              </a:lnSpc>
              <a:spcBef>
                <a:spcPts val="0"/>
              </a:spcBef>
              <a:spcAft>
                <a:spcPts val="0"/>
              </a:spcAft>
              <a:buSzPts val="1400"/>
              <a:buChar char="○"/>
            </a:pPr>
            <a:r>
              <a:rPr lang="en-US" sz="1400" b="0"/>
              <a:t>Could you build advanced programs without AI to do it? Maybe. ML is easier.</a:t>
            </a:r>
            <a:endParaRPr sz="1400"/>
          </a:p>
          <a:p>
            <a:pPr marL="457200" lvl="0" indent="-317500" algn="l" rtl="0">
              <a:lnSpc>
                <a:spcPct val="100000"/>
              </a:lnSpc>
              <a:spcBef>
                <a:spcPts val="0"/>
              </a:spcBef>
              <a:spcAft>
                <a:spcPts val="0"/>
              </a:spcAft>
              <a:buSzPts val="1400"/>
              <a:buChar char="●"/>
            </a:pPr>
            <a:r>
              <a:rPr lang="en-US" sz="1400" i="1">
                <a:solidFill>
                  <a:srgbClr val="CC0000"/>
                </a:solidFill>
              </a:rPr>
              <a:t>Probabilistic vs. Deterministic Patterns</a:t>
            </a:r>
            <a:endParaRPr sz="1400" b="0"/>
          </a:p>
          <a:p>
            <a:pPr marL="914400" lvl="1" indent="-317500" algn="l" rtl="0">
              <a:lnSpc>
                <a:spcPct val="100000"/>
              </a:lnSpc>
              <a:spcBef>
                <a:spcPts val="0"/>
              </a:spcBef>
              <a:spcAft>
                <a:spcPts val="0"/>
              </a:spcAft>
              <a:buSzPts val="1400"/>
              <a:buChar char="○"/>
            </a:pPr>
            <a:r>
              <a:rPr lang="en-US" sz="1400" b="0"/>
              <a:t>If behavior doesn’t happen the same way every single time, consider </a:t>
            </a:r>
            <a:r>
              <a:rPr lang="en-US" sz="1400"/>
              <a:t>AI</a:t>
            </a:r>
            <a:r>
              <a:rPr lang="en-US" sz="1400" b="0"/>
              <a:t>.</a:t>
            </a:r>
            <a:endParaRPr sz="1400"/>
          </a:p>
          <a:p>
            <a:pPr marL="457200" lvl="0" indent="-317500" algn="l" rtl="0">
              <a:lnSpc>
                <a:spcPct val="100000"/>
              </a:lnSpc>
              <a:spcBef>
                <a:spcPts val="0"/>
              </a:spcBef>
              <a:spcAft>
                <a:spcPts val="0"/>
              </a:spcAft>
              <a:buSzPts val="1400"/>
              <a:buChar char="●"/>
            </a:pPr>
            <a:r>
              <a:rPr lang="en-US" sz="1400" i="1">
                <a:solidFill>
                  <a:srgbClr val="CC0000"/>
                </a:solidFill>
              </a:rPr>
              <a:t>Advanced Statistics or Analytics is Too Complex</a:t>
            </a:r>
            <a:endParaRPr sz="1400" i="1">
              <a:solidFill>
                <a:srgbClr val="CC0000"/>
              </a:solidFill>
            </a:endParaRPr>
          </a:p>
          <a:p>
            <a:pPr marL="914400" lvl="1" indent="-317500" algn="l" rtl="0">
              <a:lnSpc>
                <a:spcPct val="100000"/>
              </a:lnSpc>
              <a:spcBef>
                <a:spcPts val="0"/>
              </a:spcBef>
              <a:spcAft>
                <a:spcPts val="0"/>
              </a:spcAft>
              <a:buSzPts val="1400"/>
              <a:buChar char="○"/>
            </a:pPr>
            <a:r>
              <a:rPr lang="en-US" sz="1400" b="0"/>
              <a:t>Machine learning does better than non-learning formulas.</a:t>
            </a:r>
            <a:endParaRPr sz="1400" b="0"/>
          </a:p>
          <a:p>
            <a:pPr marL="0" lvl="0" indent="0" algn="l" rtl="0">
              <a:spcBef>
                <a:spcPts val="751"/>
              </a:spcBef>
              <a:spcAft>
                <a:spcPts val="0"/>
              </a:spcAft>
              <a:buClr>
                <a:schemeClr val="dk1"/>
              </a:buClr>
              <a:buSzPts val="1100"/>
              <a:buFont typeface="Arial"/>
              <a:buNone/>
            </a:pPr>
            <a:endParaRPr sz="1600" b="0"/>
          </a:p>
          <a:p>
            <a:pPr marL="0" lvl="0" indent="0" algn="l" rtl="0">
              <a:spcBef>
                <a:spcPts val="751"/>
              </a:spcBef>
              <a:spcAft>
                <a:spcPts val="0"/>
              </a:spcAft>
              <a:buNone/>
            </a:pPr>
            <a:endParaRPr sz="1600" b="0"/>
          </a:p>
        </p:txBody>
      </p:sp>
      <p:sp>
        <p:nvSpPr>
          <p:cNvPr id="250" name="Google Shape;250;p42"/>
          <p:cNvSpPr txBox="1"/>
          <p:nvPr/>
        </p:nvSpPr>
        <p:spPr>
          <a:xfrm>
            <a:off x="1576450" y="3708950"/>
            <a:ext cx="5654400" cy="627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751"/>
              </a:spcBef>
              <a:spcAft>
                <a:spcPts val="0"/>
              </a:spcAft>
              <a:buNone/>
            </a:pPr>
            <a:r>
              <a:rPr lang="en-US" sz="1600" b="1" i="1">
                <a:solidFill>
                  <a:srgbClr val="CC0000"/>
                </a:solidFill>
                <a:latin typeface="Calibri"/>
                <a:ea typeface="Calibri"/>
                <a:cs typeface="Calibri"/>
                <a:sym typeface="Calibri"/>
              </a:rPr>
              <a:t>Use Cognitive Technologies when you can’t code the rules or you can’t scale easily (with people or automation)</a:t>
            </a:r>
            <a:endParaRPr sz="1600" b="1" i="1">
              <a:solidFill>
                <a:srgbClr val="CC0000"/>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59"/>
          <p:cNvSpPr txBox="1">
            <a:spLocks noGrp="1"/>
          </p:cNvSpPr>
          <p:nvPr>
            <p:ph type="title"/>
          </p:nvPr>
        </p:nvSpPr>
        <p:spPr>
          <a:xfrm>
            <a:off x="439738" y="1252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System Monitoring &amp; Testing</a:t>
            </a:r>
            <a:endParaRPr/>
          </a:p>
        </p:txBody>
      </p:sp>
      <p:sp>
        <p:nvSpPr>
          <p:cNvPr id="1135" name="Google Shape;1135;p159"/>
          <p:cNvSpPr txBox="1">
            <a:spLocks noGrp="1"/>
          </p:cNvSpPr>
          <p:nvPr>
            <p:ph type="body" idx="1"/>
          </p:nvPr>
        </p:nvSpPr>
        <p:spPr>
          <a:xfrm>
            <a:off x="439725" y="929850"/>
            <a:ext cx="4873800" cy="3413100"/>
          </a:xfrm>
          <a:prstGeom prst="rect">
            <a:avLst/>
          </a:prstGeom>
        </p:spPr>
        <p:txBody>
          <a:bodyPr spcFirstLastPara="1" wrap="square" lIns="91425" tIns="45700" rIns="91425" bIns="45700" anchor="t" anchorCtr="0">
            <a:noAutofit/>
          </a:bodyPr>
          <a:lstStyle/>
          <a:p>
            <a:pPr marL="457200" lvl="0" indent="-355600" algn="l" rtl="0">
              <a:lnSpc>
                <a:spcPct val="200000"/>
              </a:lnSpc>
              <a:spcBef>
                <a:spcPts val="751"/>
              </a:spcBef>
              <a:spcAft>
                <a:spcPts val="0"/>
              </a:spcAft>
              <a:buSzPts val="2000"/>
              <a:buChar char="●"/>
            </a:pPr>
            <a:r>
              <a:rPr lang="en-US"/>
              <a:t>AI System testing requirements</a:t>
            </a:r>
            <a:endParaRPr/>
          </a:p>
          <a:p>
            <a:pPr marL="457200" lvl="0" indent="-355600" algn="l" rtl="0">
              <a:lnSpc>
                <a:spcPct val="200000"/>
              </a:lnSpc>
              <a:spcBef>
                <a:spcPts val="0"/>
              </a:spcBef>
              <a:spcAft>
                <a:spcPts val="0"/>
              </a:spcAft>
              <a:buSzPts val="2000"/>
              <a:buChar char="●"/>
            </a:pPr>
            <a:r>
              <a:rPr lang="en-US"/>
              <a:t>Data testing requirements</a:t>
            </a:r>
            <a:endParaRPr/>
          </a:p>
          <a:p>
            <a:pPr marL="457200" lvl="0" indent="-355600" algn="l" rtl="0">
              <a:lnSpc>
                <a:spcPct val="200000"/>
              </a:lnSpc>
              <a:spcBef>
                <a:spcPts val="0"/>
              </a:spcBef>
              <a:spcAft>
                <a:spcPts val="0"/>
              </a:spcAft>
              <a:buSzPts val="2000"/>
              <a:buChar char="●"/>
            </a:pPr>
            <a:r>
              <a:rPr lang="en-US"/>
              <a:t>Ongoing System monitoring</a:t>
            </a:r>
            <a:endParaRPr/>
          </a:p>
          <a:p>
            <a:pPr marL="0" lvl="0" indent="0" algn="l" rtl="0">
              <a:spcBef>
                <a:spcPts val="751"/>
              </a:spcBef>
              <a:spcAft>
                <a:spcPts val="0"/>
              </a:spcAft>
              <a:buNone/>
            </a:pPr>
            <a:endParaRPr sz="1400" b="0"/>
          </a:p>
        </p:txBody>
      </p:sp>
      <p:pic>
        <p:nvPicPr>
          <p:cNvPr id="1136" name="Google Shape;1136;p159"/>
          <p:cNvPicPr preferRelativeResize="0"/>
          <p:nvPr/>
        </p:nvPicPr>
        <p:blipFill>
          <a:blip r:embed="rId3">
            <a:alphaModFix/>
          </a:blip>
          <a:stretch>
            <a:fillRect/>
          </a:stretch>
        </p:blipFill>
        <p:spPr>
          <a:xfrm>
            <a:off x="5633125" y="1047312"/>
            <a:ext cx="3053700" cy="3053700"/>
          </a:xfrm>
          <a:prstGeom prst="roundRect">
            <a:avLst>
              <a:gd name="adj" fmla="val 11251"/>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60"/>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Interpretable AI vs. Explainable AI</a:t>
            </a:r>
            <a:endParaRPr/>
          </a:p>
        </p:txBody>
      </p:sp>
      <p:sp>
        <p:nvSpPr>
          <p:cNvPr id="1142" name="Google Shape;1142;p160"/>
          <p:cNvSpPr txBox="1">
            <a:spLocks noGrp="1"/>
          </p:cNvSpPr>
          <p:nvPr>
            <p:ph type="body" idx="1"/>
          </p:nvPr>
        </p:nvSpPr>
        <p:spPr>
          <a:xfrm>
            <a:off x="439750" y="1082250"/>
            <a:ext cx="5312100" cy="3260700"/>
          </a:xfrm>
          <a:prstGeom prst="rect">
            <a:avLst/>
          </a:prstGeom>
        </p:spPr>
        <p:txBody>
          <a:bodyPr spcFirstLastPara="1" wrap="square" lIns="91425" tIns="45700" rIns="91425" bIns="45700" anchor="t" anchorCtr="0">
            <a:noAutofit/>
          </a:bodyPr>
          <a:lstStyle/>
          <a:p>
            <a:pPr marL="457200" lvl="0" indent="-355600" algn="l" rtl="0">
              <a:lnSpc>
                <a:spcPct val="200000"/>
              </a:lnSpc>
              <a:spcBef>
                <a:spcPts val="751"/>
              </a:spcBef>
              <a:spcAft>
                <a:spcPts val="0"/>
              </a:spcAft>
              <a:buSzPts val="2000"/>
              <a:buChar char="●"/>
            </a:pPr>
            <a:r>
              <a:rPr lang="en-US" i="1"/>
              <a:t>Can we understand how algorithmic decisions are being made?</a:t>
            </a:r>
            <a:endParaRPr i="1"/>
          </a:p>
          <a:p>
            <a:pPr marL="457200" lvl="0" indent="-355600" algn="l" rtl="0">
              <a:lnSpc>
                <a:spcPct val="200000"/>
              </a:lnSpc>
              <a:spcBef>
                <a:spcPts val="0"/>
              </a:spcBef>
              <a:spcAft>
                <a:spcPts val="0"/>
              </a:spcAft>
              <a:buSzPts val="2000"/>
              <a:buChar char="●"/>
            </a:pPr>
            <a:r>
              <a:rPr lang="en-US" b="0"/>
              <a:t>The idea around “Algorithmic Transparency”</a:t>
            </a:r>
            <a:endParaRPr b="0"/>
          </a:p>
          <a:p>
            <a:pPr marL="457200" lvl="0" indent="-355600" algn="l" rtl="0">
              <a:lnSpc>
                <a:spcPct val="200000"/>
              </a:lnSpc>
              <a:spcBef>
                <a:spcPts val="0"/>
              </a:spcBef>
              <a:spcAft>
                <a:spcPts val="0"/>
              </a:spcAft>
              <a:buSzPts val="2000"/>
              <a:buChar char="●"/>
            </a:pPr>
            <a:r>
              <a:rPr lang="en-US" b="0"/>
              <a:t>What’s the difference between Interpretable AI vs Explainable AI?</a:t>
            </a:r>
            <a:endParaRPr b="0"/>
          </a:p>
          <a:p>
            <a:pPr marL="0" lvl="0" indent="0" algn="l" rtl="0">
              <a:spcBef>
                <a:spcPts val="751"/>
              </a:spcBef>
              <a:spcAft>
                <a:spcPts val="0"/>
              </a:spcAft>
              <a:buNone/>
            </a:pPr>
            <a:endParaRPr sz="1400" b="0"/>
          </a:p>
        </p:txBody>
      </p:sp>
      <p:pic>
        <p:nvPicPr>
          <p:cNvPr id="1143" name="Google Shape;1143;p160"/>
          <p:cNvPicPr preferRelativeResize="0"/>
          <p:nvPr/>
        </p:nvPicPr>
        <p:blipFill>
          <a:blip r:embed="rId3">
            <a:alphaModFix/>
          </a:blip>
          <a:stretch>
            <a:fillRect/>
          </a:stretch>
        </p:blipFill>
        <p:spPr>
          <a:xfrm>
            <a:off x="5899150" y="1082249"/>
            <a:ext cx="2787600" cy="2787600"/>
          </a:xfrm>
          <a:prstGeom prst="roundRect">
            <a:avLst>
              <a:gd name="adj" fmla="val 12234"/>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61"/>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Making AI Understandable</a:t>
            </a:r>
            <a:endParaRPr/>
          </a:p>
        </p:txBody>
      </p:sp>
      <p:sp>
        <p:nvSpPr>
          <p:cNvPr id="1149" name="Google Shape;1149;p161"/>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49250" algn="l" rtl="0">
              <a:spcBef>
                <a:spcPts val="751"/>
              </a:spcBef>
              <a:spcAft>
                <a:spcPts val="0"/>
              </a:spcAft>
              <a:buSzPts val="1900"/>
              <a:buChar char="●"/>
            </a:pPr>
            <a:r>
              <a:rPr lang="en-US" sz="1900"/>
              <a:t>Relying on black box technology can be dangerous. </a:t>
            </a:r>
            <a:endParaRPr sz="1900"/>
          </a:p>
          <a:p>
            <a:pPr marL="457200" lvl="0" indent="-349250" algn="l" rtl="0">
              <a:spcBef>
                <a:spcPts val="0"/>
              </a:spcBef>
              <a:spcAft>
                <a:spcPts val="0"/>
              </a:spcAft>
              <a:buSzPts val="1900"/>
              <a:buChar char="●"/>
            </a:pPr>
            <a:r>
              <a:rPr lang="en-US" sz="1900" b="0"/>
              <a:t>Without understandability, we don’t have trust. </a:t>
            </a:r>
            <a:endParaRPr sz="1900" b="0"/>
          </a:p>
          <a:p>
            <a:pPr marL="457200" lvl="0" indent="-349250" algn="l" rtl="0">
              <a:spcBef>
                <a:spcPts val="0"/>
              </a:spcBef>
              <a:spcAft>
                <a:spcPts val="0"/>
              </a:spcAft>
              <a:buSzPts val="1900"/>
              <a:buChar char="●"/>
            </a:pPr>
            <a:r>
              <a:rPr lang="en-US" sz="1900" b="0"/>
              <a:t>To trust these systems, humans want </a:t>
            </a:r>
            <a:r>
              <a:rPr lang="en-US" sz="1900" i="1"/>
              <a:t>accountability and explanation</a:t>
            </a:r>
            <a:r>
              <a:rPr lang="en-US" sz="1900" b="0"/>
              <a:t>.</a:t>
            </a:r>
            <a:endParaRPr sz="1900" b="0"/>
          </a:p>
          <a:p>
            <a:pPr marL="0" lvl="0" indent="0" algn="l" rtl="0">
              <a:spcBef>
                <a:spcPts val="751"/>
              </a:spcBef>
              <a:spcAft>
                <a:spcPts val="0"/>
              </a:spcAft>
              <a:buClr>
                <a:schemeClr val="dk1"/>
              </a:buClr>
              <a:buSzPts val="1100"/>
              <a:buFont typeface="Arial"/>
              <a:buNone/>
            </a:pPr>
            <a:endParaRPr b="0"/>
          </a:p>
          <a:p>
            <a:pPr marL="0" lvl="0" indent="0" algn="l" rtl="0">
              <a:spcBef>
                <a:spcPts val="751"/>
              </a:spcBef>
              <a:spcAft>
                <a:spcPts val="0"/>
              </a:spcAft>
              <a:buNone/>
            </a:pPr>
            <a:endParaRPr/>
          </a:p>
        </p:txBody>
      </p:sp>
      <p:pic>
        <p:nvPicPr>
          <p:cNvPr id="1150" name="Google Shape;1150;p161"/>
          <p:cNvPicPr preferRelativeResize="0"/>
          <p:nvPr/>
        </p:nvPicPr>
        <p:blipFill>
          <a:blip r:embed="rId3">
            <a:alphaModFix/>
          </a:blip>
          <a:stretch>
            <a:fillRect/>
          </a:stretch>
        </p:blipFill>
        <p:spPr>
          <a:xfrm>
            <a:off x="5682250" y="1071875"/>
            <a:ext cx="3004500" cy="3004500"/>
          </a:xfrm>
          <a:prstGeom prst="roundRect">
            <a:avLst>
              <a:gd name="adj" fmla="val 11598"/>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62"/>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is a “black box” with AI?</a:t>
            </a:r>
            <a:endParaRPr/>
          </a:p>
        </p:txBody>
      </p:sp>
      <p:sp>
        <p:nvSpPr>
          <p:cNvPr id="1156" name="Google Shape;1156;p162"/>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17500" algn="l" rtl="0">
              <a:lnSpc>
                <a:spcPct val="100000"/>
              </a:lnSpc>
              <a:spcBef>
                <a:spcPts val="751"/>
              </a:spcBef>
              <a:spcAft>
                <a:spcPts val="0"/>
              </a:spcAft>
              <a:buSzPts val="1400"/>
              <a:buChar char="●"/>
            </a:pPr>
            <a:r>
              <a:rPr lang="en-US" sz="1400" b="0"/>
              <a:t>A system that</a:t>
            </a:r>
            <a:r>
              <a:rPr lang="en-US" sz="1400" i="1"/>
              <a:t> doesn’t provide any transparency or understanding of how it operates</a:t>
            </a:r>
            <a:r>
              <a:rPr lang="en-US" sz="1400" b="0"/>
              <a:t> in a manner sufficient to understand how specific inputs result in specific outputs.</a:t>
            </a:r>
            <a:endParaRPr sz="1400" b="0"/>
          </a:p>
          <a:p>
            <a:pPr marL="457200" lvl="0" indent="-317500" algn="l" rtl="0">
              <a:lnSpc>
                <a:spcPct val="100000"/>
              </a:lnSpc>
              <a:spcBef>
                <a:spcPts val="0"/>
              </a:spcBef>
              <a:spcAft>
                <a:spcPts val="0"/>
              </a:spcAft>
              <a:buSzPts val="1400"/>
              <a:buChar char="●"/>
            </a:pPr>
            <a:r>
              <a:rPr lang="en-US" sz="1400" i="1"/>
              <a:t>Relying on black box technology can be dangerous. </a:t>
            </a:r>
            <a:endParaRPr sz="1400" i="1"/>
          </a:p>
          <a:p>
            <a:pPr marL="457200" lvl="0" indent="-317500" algn="l" rtl="0">
              <a:lnSpc>
                <a:spcPct val="100000"/>
              </a:lnSpc>
              <a:spcBef>
                <a:spcPts val="0"/>
              </a:spcBef>
              <a:spcAft>
                <a:spcPts val="0"/>
              </a:spcAft>
              <a:buSzPts val="1400"/>
              <a:buChar char="●"/>
            </a:pPr>
            <a:r>
              <a:rPr lang="en-US" sz="1400" b="0"/>
              <a:t>Without understandability, we don’t have trust. </a:t>
            </a:r>
            <a:endParaRPr sz="1400" b="0"/>
          </a:p>
          <a:p>
            <a:pPr marL="457200" lvl="0" indent="-317500" algn="l" rtl="0">
              <a:lnSpc>
                <a:spcPct val="100000"/>
              </a:lnSpc>
              <a:spcBef>
                <a:spcPts val="0"/>
              </a:spcBef>
              <a:spcAft>
                <a:spcPts val="0"/>
              </a:spcAft>
              <a:buSzPts val="1400"/>
              <a:buChar char="●"/>
            </a:pPr>
            <a:r>
              <a:rPr lang="en-US" sz="1400" b="0"/>
              <a:t>To trust these systems, humans want accountability and explanation.</a:t>
            </a:r>
            <a:endParaRPr sz="1400" b="0"/>
          </a:p>
          <a:p>
            <a:pPr marL="457200" lvl="0" indent="-317500" algn="l" rtl="0">
              <a:lnSpc>
                <a:spcPct val="100000"/>
              </a:lnSpc>
              <a:spcBef>
                <a:spcPts val="0"/>
              </a:spcBef>
              <a:spcAft>
                <a:spcPts val="0"/>
              </a:spcAft>
              <a:buSzPts val="1400"/>
              <a:buChar char="●"/>
            </a:pPr>
            <a:r>
              <a:rPr lang="en-US" sz="1400" b="0"/>
              <a:t>Getting verifiable explanations of how machine learning systems make decisions and let humans be in the loop is key.</a:t>
            </a:r>
            <a:endParaRPr sz="1400" b="0"/>
          </a:p>
          <a:p>
            <a:pPr marL="457200" lvl="0" indent="-317500" algn="l" rtl="0">
              <a:lnSpc>
                <a:spcPct val="100000"/>
              </a:lnSpc>
              <a:spcBef>
                <a:spcPts val="0"/>
              </a:spcBef>
              <a:spcAft>
                <a:spcPts val="0"/>
              </a:spcAft>
              <a:buSzPts val="1400"/>
              <a:buChar char="●"/>
            </a:pPr>
            <a:r>
              <a:rPr lang="en-US" sz="1400" b="0"/>
              <a:t>Not all ML approaches are inherently explainable, in particular deep learning</a:t>
            </a:r>
            <a:endParaRPr sz="1400" b="0"/>
          </a:p>
        </p:txBody>
      </p:sp>
      <p:pic>
        <p:nvPicPr>
          <p:cNvPr id="1157" name="Google Shape;1157;p162"/>
          <p:cNvPicPr preferRelativeResize="0"/>
          <p:nvPr/>
        </p:nvPicPr>
        <p:blipFill rotWithShape="1">
          <a:blip r:embed="rId3">
            <a:alphaModFix/>
          </a:blip>
          <a:srcRect l="2683" r="2825"/>
          <a:stretch/>
        </p:blipFill>
        <p:spPr>
          <a:xfrm>
            <a:off x="5373125" y="1752575"/>
            <a:ext cx="3669000" cy="16431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63"/>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Resolving issues of Ethical &amp; Trustworthy AI</a:t>
            </a:r>
            <a:endParaRPr/>
          </a:p>
        </p:txBody>
      </p:sp>
      <p:sp>
        <p:nvSpPr>
          <p:cNvPr id="1163" name="Google Shape;1163;p163"/>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419100" algn="l" rtl="0">
              <a:lnSpc>
                <a:spcPct val="115000"/>
              </a:lnSpc>
              <a:spcBef>
                <a:spcPts val="751"/>
              </a:spcBef>
              <a:spcAft>
                <a:spcPts val="0"/>
              </a:spcAft>
              <a:buSzPts val="3000"/>
              <a:buChar char="➢"/>
            </a:pPr>
            <a:r>
              <a:rPr lang="en-US" sz="3000"/>
              <a:t>Keep Humans in the Loop</a:t>
            </a:r>
            <a:endParaRPr sz="3000"/>
          </a:p>
          <a:p>
            <a:pPr marL="457200" lvl="0" indent="-419100" algn="l" rtl="0">
              <a:lnSpc>
                <a:spcPct val="115000"/>
              </a:lnSpc>
              <a:spcBef>
                <a:spcPts val="0"/>
              </a:spcBef>
              <a:spcAft>
                <a:spcPts val="0"/>
              </a:spcAft>
              <a:buSzPts val="3000"/>
              <a:buChar char="➢"/>
            </a:pPr>
            <a:r>
              <a:rPr lang="en-US" sz="3000"/>
              <a:t>Develop or Adopt a Trustworthy AI Framework</a:t>
            </a:r>
            <a:endParaRPr sz="3000"/>
          </a:p>
          <a:p>
            <a:pPr marL="457200" lvl="0" indent="-419100" algn="l" rtl="0">
              <a:lnSpc>
                <a:spcPct val="115000"/>
              </a:lnSpc>
              <a:spcBef>
                <a:spcPts val="0"/>
              </a:spcBef>
              <a:spcAft>
                <a:spcPts val="0"/>
              </a:spcAft>
              <a:buSzPts val="3000"/>
              <a:buChar char="➢"/>
            </a:pPr>
            <a:r>
              <a:rPr lang="en-US" sz="3000"/>
              <a:t>Prioritize Fairness and Dignity</a:t>
            </a:r>
            <a:endParaRPr sz="300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1164" name="Google Shape;1164;p163"/>
          <p:cNvPicPr preferRelativeResize="0"/>
          <p:nvPr/>
        </p:nvPicPr>
        <p:blipFill>
          <a:blip r:embed="rId3">
            <a:alphaModFix/>
          </a:blip>
          <a:stretch>
            <a:fillRect/>
          </a:stretch>
        </p:blipFill>
        <p:spPr>
          <a:xfrm>
            <a:off x="5504425" y="1160701"/>
            <a:ext cx="3182400" cy="31824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64"/>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Keep Humans in the Loop</a:t>
            </a:r>
            <a:endParaRPr/>
          </a:p>
        </p:txBody>
      </p:sp>
      <p:sp>
        <p:nvSpPr>
          <p:cNvPr id="1170" name="Google Shape;1170;p164"/>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49250" algn="l" rtl="0">
              <a:spcBef>
                <a:spcPts val="751"/>
              </a:spcBef>
              <a:spcAft>
                <a:spcPts val="0"/>
              </a:spcAft>
              <a:buSzPts val="1900"/>
              <a:buChar char="●"/>
            </a:pPr>
            <a:r>
              <a:rPr lang="en-US" sz="1900" b="0"/>
              <a:t>As long as humans are part of the decision-making loop then issues of bias, privacy, and runaway systems can be placed into check</a:t>
            </a:r>
            <a:endParaRPr sz="1900" b="0"/>
          </a:p>
          <a:p>
            <a:pPr marL="457200" lvl="0" indent="-349250" algn="l" rtl="0">
              <a:spcBef>
                <a:spcPts val="0"/>
              </a:spcBef>
              <a:spcAft>
                <a:spcPts val="0"/>
              </a:spcAft>
              <a:buSzPts val="1900"/>
              <a:buChar char="●"/>
            </a:pPr>
            <a:r>
              <a:rPr lang="en-US" sz="1900" b="0"/>
              <a:t>Provide a human point of contact with customers to maintain trust</a:t>
            </a:r>
            <a:endParaRPr sz="1900" b="0"/>
          </a:p>
          <a:p>
            <a:pPr marL="0" lvl="0" indent="0" algn="ctr" rtl="0">
              <a:spcBef>
                <a:spcPts val="751"/>
              </a:spcBef>
              <a:spcAft>
                <a:spcPts val="0"/>
              </a:spcAft>
              <a:buClr>
                <a:schemeClr val="dk1"/>
              </a:buClr>
              <a:buSzPts val="1100"/>
              <a:buFont typeface="Arial"/>
              <a:buNone/>
            </a:pPr>
            <a:endParaRPr sz="2400"/>
          </a:p>
          <a:p>
            <a:pPr marL="0" lvl="0" indent="0" algn="ctr" rtl="0">
              <a:spcBef>
                <a:spcPts val="751"/>
              </a:spcBef>
              <a:spcAft>
                <a:spcPts val="0"/>
              </a:spcAft>
              <a:buClr>
                <a:schemeClr val="dk1"/>
              </a:buClr>
              <a:buSzPts val="1100"/>
              <a:buFont typeface="Arial"/>
              <a:buNone/>
            </a:pPr>
            <a:r>
              <a:rPr lang="en-US" sz="2400"/>
              <a:t>Technology is a tool for human advancement. That’s its definition</a:t>
            </a:r>
            <a:endParaRPr sz="240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1171" name="Google Shape;1171;p164"/>
          <p:cNvPicPr preferRelativeResize="0"/>
          <p:nvPr/>
        </p:nvPicPr>
        <p:blipFill>
          <a:blip r:embed="rId3">
            <a:alphaModFix/>
          </a:blip>
          <a:stretch>
            <a:fillRect/>
          </a:stretch>
        </p:blipFill>
        <p:spPr>
          <a:xfrm>
            <a:off x="439750" y="1234124"/>
            <a:ext cx="3108900" cy="3108900"/>
          </a:xfrm>
          <a:prstGeom prst="roundRect">
            <a:avLst>
              <a:gd name="adj" fmla="val 12503"/>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65"/>
          <p:cNvSpPr txBox="1">
            <a:spLocks noGrp="1"/>
          </p:cNvSpPr>
          <p:nvPr>
            <p:ph type="title"/>
          </p:nvPr>
        </p:nvSpPr>
        <p:spPr>
          <a:xfrm>
            <a:off x="452450"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Development or Adopt a Trustworthy AI Framework</a:t>
            </a:r>
            <a:endParaRPr/>
          </a:p>
        </p:txBody>
      </p:sp>
      <p:sp>
        <p:nvSpPr>
          <p:cNvPr id="1177" name="Google Shape;1177;p165"/>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30200" algn="l" rtl="0">
              <a:spcBef>
                <a:spcPts val="751"/>
              </a:spcBef>
              <a:spcAft>
                <a:spcPts val="0"/>
              </a:spcAft>
              <a:buSzPts val="1600"/>
              <a:buChar char="●"/>
            </a:pPr>
            <a:r>
              <a:rPr lang="en-US" sz="1600" b="0"/>
              <a:t>Address all aspects of Ethical, Responsible, Transparent, Governed, and Explainable AI</a:t>
            </a:r>
            <a:endParaRPr sz="1600" b="0"/>
          </a:p>
          <a:p>
            <a:pPr marL="457200" lvl="0" indent="-330200" algn="l" rtl="0">
              <a:spcBef>
                <a:spcPts val="0"/>
              </a:spcBef>
              <a:spcAft>
                <a:spcPts val="0"/>
              </a:spcAft>
              <a:buSzPts val="1600"/>
              <a:buChar char="●"/>
            </a:pPr>
            <a:r>
              <a:rPr lang="en-US" sz="1600" b="0"/>
              <a:t>Develop actionable checklists, processes, and procedures that guide all phases of AI implementation, iteration, and use</a:t>
            </a:r>
            <a:endParaRPr sz="1600" b="0"/>
          </a:p>
          <a:p>
            <a:pPr marL="457200" lvl="0" indent="-330200" algn="l" rtl="0">
              <a:spcBef>
                <a:spcPts val="0"/>
              </a:spcBef>
              <a:spcAft>
                <a:spcPts val="0"/>
              </a:spcAft>
              <a:buSzPts val="1600"/>
              <a:buChar char="●"/>
            </a:pPr>
            <a:r>
              <a:rPr lang="en-US" sz="1600" b="0"/>
              <a:t>Craft guidelines and guardrails to keep AI systems safe, in check, and always under human control</a:t>
            </a:r>
            <a:endParaRPr sz="1600" b="0"/>
          </a:p>
          <a:p>
            <a:pPr marL="457200" lvl="0" indent="-330200" algn="l" rtl="0">
              <a:spcBef>
                <a:spcPts val="0"/>
              </a:spcBef>
              <a:spcAft>
                <a:spcPts val="0"/>
              </a:spcAft>
              <a:buSzPts val="1600"/>
              <a:buChar char="●"/>
            </a:pPr>
            <a:r>
              <a:rPr lang="en-US" sz="1600" b="0"/>
              <a:t>Provide a way for customers and employees to add descriptive capabilities to AI-based processes</a:t>
            </a:r>
            <a:endParaRPr sz="1600" b="0"/>
          </a:p>
          <a:p>
            <a:pPr marL="0" lvl="0" indent="0" algn="ctr" rtl="0">
              <a:spcBef>
                <a:spcPts val="751"/>
              </a:spcBef>
              <a:spcAft>
                <a:spcPts val="0"/>
              </a:spcAft>
              <a:buNone/>
            </a:pPr>
            <a:r>
              <a:rPr lang="en-US" sz="1800" i="1"/>
              <a:t>While we’re operating in an unknown future use of AI, you have the ability to control how you respond to future unknowns</a:t>
            </a:r>
            <a:endParaRPr sz="1800" i="1"/>
          </a:p>
        </p:txBody>
      </p:sp>
      <p:pic>
        <p:nvPicPr>
          <p:cNvPr id="1178" name="Google Shape;1178;p165"/>
          <p:cNvPicPr preferRelativeResize="0"/>
          <p:nvPr/>
        </p:nvPicPr>
        <p:blipFill>
          <a:blip r:embed="rId3">
            <a:alphaModFix/>
          </a:blip>
          <a:stretch>
            <a:fillRect/>
          </a:stretch>
        </p:blipFill>
        <p:spPr>
          <a:xfrm>
            <a:off x="5510075" y="1082251"/>
            <a:ext cx="3176700" cy="3176700"/>
          </a:xfrm>
          <a:prstGeom prst="roundRect">
            <a:avLst>
              <a:gd name="adj" fmla="val 10218"/>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66"/>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Prioritize Fairness and Dignity</a:t>
            </a:r>
            <a:endParaRPr/>
          </a:p>
        </p:txBody>
      </p:sp>
      <p:sp>
        <p:nvSpPr>
          <p:cNvPr id="1184" name="Google Shape;1184;p166"/>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17500" algn="l" rtl="0">
              <a:spcBef>
                <a:spcPts val="751"/>
              </a:spcBef>
              <a:spcAft>
                <a:spcPts val="0"/>
              </a:spcAft>
              <a:buSzPts val="1400"/>
              <a:buChar char="●"/>
            </a:pPr>
            <a:r>
              <a:rPr lang="en-US" sz="1400" b="0"/>
              <a:t>Don’t mass replace workers with an automated system without first working through workforce change issues</a:t>
            </a:r>
            <a:endParaRPr sz="1400" b="0"/>
          </a:p>
          <a:p>
            <a:pPr marL="457200" lvl="0" indent="-317500" algn="l" rtl="0">
              <a:spcBef>
                <a:spcPts val="0"/>
              </a:spcBef>
              <a:spcAft>
                <a:spcPts val="0"/>
              </a:spcAft>
              <a:buSzPts val="1400"/>
              <a:buChar char="●"/>
            </a:pPr>
            <a:r>
              <a:rPr lang="en-US" sz="1400" b="0"/>
              <a:t>Can you take the Amazon approach and </a:t>
            </a:r>
            <a:r>
              <a:rPr lang="en-US" sz="1400" i="1"/>
              <a:t>rethink the human worker’s role in the organization</a:t>
            </a:r>
            <a:endParaRPr sz="1400" i="1"/>
          </a:p>
          <a:p>
            <a:pPr marL="914400" lvl="1" indent="-317500" algn="l" rtl="0">
              <a:spcBef>
                <a:spcPts val="0"/>
              </a:spcBef>
              <a:spcAft>
                <a:spcPts val="0"/>
              </a:spcAft>
              <a:buSzPts val="1400"/>
              <a:buChar char="○"/>
            </a:pPr>
            <a:r>
              <a:rPr lang="en-US" sz="1400" b="0"/>
              <a:t>“Take the Robot out of the Human”</a:t>
            </a:r>
            <a:endParaRPr sz="1400" b="0"/>
          </a:p>
          <a:p>
            <a:pPr marL="457200" lvl="0" indent="-317500" algn="l" rtl="0">
              <a:spcBef>
                <a:spcPts val="0"/>
              </a:spcBef>
              <a:spcAft>
                <a:spcPts val="0"/>
              </a:spcAft>
              <a:buSzPts val="1400"/>
              <a:buChar char="●"/>
            </a:pPr>
            <a:r>
              <a:rPr lang="en-US" sz="1400" b="0"/>
              <a:t>Think back to the massive workforce transformation from 1950-1980 which also were some of the biggest economic boom years for the world</a:t>
            </a:r>
            <a:endParaRPr sz="1400" b="0"/>
          </a:p>
          <a:p>
            <a:pPr marL="914400" lvl="1" indent="-317500" algn="l" rtl="0">
              <a:spcBef>
                <a:spcPts val="0"/>
              </a:spcBef>
              <a:spcAft>
                <a:spcPts val="0"/>
              </a:spcAft>
              <a:buSzPts val="1400"/>
              <a:buChar char="○"/>
            </a:pPr>
            <a:r>
              <a:rPr lang="en-US" sz="1400" b="0"/>
              <a:t>Shift from Blue collar to White Collar</a:t>
            </a:r>
            <a:endParaRPr sz="1400" b="0"/>
          </a:p>
          <a:p>
            <a:pPr marL="914400" lvl="1" indent="-317500" algn="l" rtl="0">
              <a:spcBef>
                <a:spcPts val="0"/>
              </a:spcBef>
              <a:spcAft>
                <a:spcPts val="0"/>
              </a:spcAft>
              <a:buSzPts val="1400"/>
              <a:buChar char="○"/>
            </a:pPr>
            <a:r>
              <a:rPr lang="en-US" sz="1400" b="0"/>
              <a:t>Shift from human-based administrative support to IT-centric administration</a:t>
            </a:r>
            <a:endParaRPr sz="1400" b="0"/>
          </a:p>
          <a:p>
            <a:pPr marL="457200" lvl="0" indent="-317500" algn="l" rtl="0">
              <a:spcBef>
                <a:spcPts val="0"/>
              </a:spcBef>
              <a:spcAft>
                <a:spcPts val="0"/>
              </a:spcAft>
              <a:buSzPts val="1400"/>
              <a:buChar char="●"/>
            </a:pPr>
            <a:r>
              <a:rPr lang="en-US" sz="1400" b="0"/>
              <a:t>Make sure AI-based classification and decision-making systems are fair</a:t>
            </a:r>
            <a:endParaRPr sz="1400" b="0"/>
          </a:p>
          <a:p>
            <a:pPr marL="0" lvl="0" indent="0" algn="ctr" rtl="0">
              <a:spcBef>
                <a:spcPts val="751"/>
              </a:spcBef>
              <a:spcAft>
                <a:spcPts val="0"/>
              </a:spcAft>
              <a:buNone/>
            </a:pPr>
            <a:r>
              <a:rPr lang="en-US" sz="1700" i="1"/>
              <a:t>Involve your employees and your customers in your digital transformation and empower them.</a:t>
            </a:r>
            <a:endParaRPr sz="1700" i="1"/>
          </a:p>
        </p:txBody>
      </p:sp>
      <p:pic>
        <p:nvPicPr>
          <p:cNvPr id="1185" name="Google Shape;1185;p166"/>
          <p:cNvPicPr preferRelativeResize="0"/>
          <p:nvPr/>
        </p:nvPicPr>
        <p:blipFill>
          <a:blip r:embed="rId3">
            <a:alphaModFix/>
          </a:blip>
          <a:stretch>
            <a:fillRect/>
          </a:stretch>
        </p:blipFill>
        <p:spPr>
          <a:xfrm>
            <a:off x="5533150" y="971076"/>
            <a:ext cx="3206100" cy="3206100"/>
          </a:xfrm>
          <a:prstGeom prst="roundRect">
            <a:avLst>
              <a:gd name="adj" fmla="val 1272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67"/>
          <p:cNvSpPr txBox="1">
            <a:spLocks noGrp="1"/>
          </p:cNvSpPr>
          <p:nvPr>
            <p:ph type="title"/>
          </p:nvPr>
        </p:nvSpPr>
        <p:spPr>
          <a:xfrm>
            <a:off x="132038" y="82644"/>
            <a:ext cx="8247000" cy="804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Team Interaction: Identifying Trustworthiness Gaps in AI Systems</a:t>
            </a:r>
            <a:endParaRPr/>
          </a:p>
        </p:txBody>
      </p:sp>
      <p:grpSp>
        <p:nvGrpSpPr>
          <p:cNvPr id="1191" name="Google Shape;1191;p167"/>
          <p:cNvGrpSpPr/>
          <p:nvPr/>
        </p:nvGrpSpPr>
        <p:grpSpPr>
          <a:xfrm>
            <a:off x="8271887" y="887244"/>
            <a:ext cx="697595" cy="659102"/>
            <a:chOff x="6553200" y="194400"/>
            <a:chExt cx="776400" cy="684000"/>
          </a:xfrm>
        </p:grpSpPr>
        <p:pic>
          <p:nvPicPr>
            <p:cNvPr id="1192" name="Google Shape;1192;p167"/>
            <p:cNvPicPr preferRelativeResize="0"/>
            <p:nvPr/>
          </p:nvPicPr>
          <p:blipFill rotWithShape="1">
            <a:blip r:embed="rId3">
              <a:alphaModFix/>
            </a:blip>
            <a:srcRect/>
            <a:stretch/>
          </p:blipFill>
          <p:spPr>
            <a:xfrm>
              <a:off x="6590178" y="194400"/>
              <a:ext cx="702600" cy="684000"/>
            </a:xfrm>
            <a:prstGeom prst="ellipse">
              <a:avLst/>
            </a:prstGeom>
            <a:noFill/>
            <a:ln>
              <a:noFill/>
            </a:ln>
          </p:spPr>
        </p:pic>
        <p:sp>
          <p:nvSpPr>
            <p:cNvPr id="1193" name="Google Shape;1193;p167"/>
            <p:cNvSpPr txBox="1"/>
            <p:nvPr/>
          </p:nvSpPr>
          <p:spPr>
            <a:xfrm>
              <a:off x="6553200" y="383254"/>
              <a:ext cx="776400" cy="26370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051" b="1">
                  <a:solidFill>
                    <a:schemeClr val="dk1"/>
                  </a:solidFill>
                  <a:latin typeface="Calibri"/>
                  <a:ea typeface="Calibri"/>
                  <a:cs typeface="Calibri"/>
                  <a:sym typeface="Calibri"/>
                </a:rPr>
                <a:t> 65 min.</a:t>
              </a:r>
              <a:endParaRPr/>
            </a:p>
          </p:txBody>
        </p:sp>
      </p:grpSp>
      <p:sp>
        <p:nvSpPr>
          <p:cNvPr id="1194" name="Google Shape;1194;p167"/>
          <p:cNvSpPr txBox="1">
            <a:spLocks noGrp="1"/>
          </p:cNvSpPr>
          <p:nvPr>
            <p:ph type="body" idx="1"/>
          </p:nvPr>
        </p:nvSpPr>
        <p:spPr>
          <a:xfrm>
            <a:off x="439750" y="784375"/>
            <a:ext cx="6850800" cy="35355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a:t>Explore real-world AI applications and identify gaps in trustworthiness.</a:t>
            </a:r>
            <a:endParaRPr sz="1400"/>
          </a:p>
          <a:p>
            <a:pPr marL="0" lvl="0" indent="0" algn="l" rtl="0">
              <a:lnSpc>
                <a:spcPct val="115000"/>
              </a:lnSpc>
              <a:spcBef>
                <a:spcPts val="0"/>
              </a:spcBef>
              <a:spcAft>
                <a:spcPts val="0"/>
              </a:spcAft>
              <a:buClr>
                <a:schemeClr val="dk1"/>
              </a:buClr>
              <a:buSzPts val="1100"/>
              <a:buFont typeface="Arial"/>
              <a:buNone/>
            </a:pPr>
            <a:endParaRPr sz="1400"/>
          </a:p>
          <a:p>
            <a:pPr marL="0" lvl="0" indent="0" algn="l" rtl="0">
              <a:lnSpc>
                <a:spcPct val="115000"/>
              </a:lnSpc>
              <a:spcBef>
                <a:spcPts val="0"/>
              </a:spcBef>
              <a:spcAft>
                <a:spcPts val="0"/>
              </a:spcAft>
              <a:buNone/>
            </a:pPr>
            <a:r>
              <a:rPr lang="en-US" sz="1400"/>
              <a:t>Step 1: Each group selects or is assigned an AI use case (30 minutes)</a:t>
            </a:r>
            <a:endParaRPr sz="1400"/>
          </a:p>
          <a:p>
            <a:pPr marL="0" lvl="0" indent="0" algn="l" rtl="0">
              <a:lnSpc>
                <a:spcPct val="115000"/>
              </a:lnSpc>
              <a:spcBef>
                <a:spcPts val="0"/>
              </a:spcBef>
              <a:spcAft>
                <a:spcPts val="0"/>
              </a:spcAft>
              <a:buClr>
                <a:schemeClr val="dk1"/>
              </a:buClr>
              <a:buSzPts val="1100"/>
              <a:buFont typeface="Arial"/>
              <a:buNone/>
            </a:pPr>
            <a:r>
              <a:rPr lang="en-US" sz="1400" b="0"/>
              <a:t>Use cases can be autonomous vehicles, predictive policing, healthcare diagnostics, etc. Teams will discuss and identify potential trustworthiness issues across the five layers of the framework.</a:t>
            </a:r>
            <a:endParaRPr sz="1400" b="0"/>
          </a:p>
          <a:p>
            <a:pPr marL="0" lvl="0" indent="0" algn="l" rtl="0">
              <a:lnSpc>
                <a:spcPct val="115000"/>
              </a:lnSpc>
              <a:spcBef>
                <a:spcPts val="0"/>
              </a:spcBef>
              <a:spcAft>
                <a:spcPts val="0"/>
              </a:spcAft>
              <a:buNone/>
            </a:pPr>
            <a:endParaRPr sz="1400"/>
          </a:p>
          <a:p>
            <a:pPr marL="0" lvl="0" indent="0" algn="l" rtl="0">
              <a:lnSpc>
                <a:spcPct val="115000"/>
              </a:lnSpc>
              <a:spcBef>
                <a:spcPts val="0"/>
              </a:spcBef>
              <a:spcAft>
                <a:spcPts val="0"/>
              </a:spcAft>
              <a:buNone/>
            </a:pPr>
            <a:r>
              <a:rPr lang="en-US" sz="1400"/>
              <a:t>Step 2: Rapid Presentations (30 minutes)</a:t>
            </a:r>
            <a:endParaRPr sz="1400"/>
          </a:p>
          <a:p>
            <a:pPr marL="0" lvl="0" indent="0" algn="l" rtl="0">
              <a:lnSpc>
                <a:spcPct val="115000"/>
              </a:lnSpc>
              <a:spcBef>
                <a:spcPts val="0"/>
              </a:spcBef>
              <a:spcAft>
                <a:spcPts val="0"/>
              </a:spcAft>
              <a:buNone/>
            </a:pPr>
            <a:r>
              <a:rPr lang="en-US" sz="1400" b="0"/>
              <a:t>Each team of 7 (10 teams total) will have 2-3 minutes to walk through their project and the AI Go/No Go answers with the larger group. </a:t>
            </a:r>
            <a:endParaRPr sz="1400" b="0"/>
          </a:p>
          <a:p>
            <a:pPr marL="0" lvl="0" indent="0" algn="l" rtl="0">
              <a:lnSpc>
                <a:spcPct val="115000"/>
              </a:lnSpc>
              <a:spcBef>
                <a:spcPts val="0"/>
              </a:spcBef>
              <a:spcAft>
                <a:spcPts val="0"/>
              </a:spcAft>
              <a:buNone/>
            </a:pPr>
            <a:endParaRPr sz="1400"/>
          </a:p>
          <a:p>
            <a:pPr marL="0" lvl="0" indent="0" algn="l" rtl="0">
              <a:lnSpc>
                <a:spcPct val="115000"/>
              </a:lnSpc>
              <a:spcBef>
                <a:spcPts val="0"/>
              </a:spcBef>
              <a:spcAft>
                <a:spcPts val="0"/>
              </a:spcAft>
              <a:buNone/>
            </a:pPr>
            <a:r>
              <a:rPr lang="en-US" sz="1400"/>
              <a:t>Step 3:Wrap-Up and Takeaways (5 Minutes)</a:t>
            </a:r>
            <a:endParaRPr sz="1400"/>
          </a:p>
          <a:p>
            <a:pPr marL="0" lvl="0" indent="0" algn="l" rtl="0">
              <a:lnSpc>
                <a:spcPct val="115000"/>
              </a:lnSpc>
              <a:spcBef>
                <a:spcPts val="0"/>
              </a:spcBef>
              <a:spcAft>
                <a:spcPts val="0"/>
              </a:spcAft>
              <a:buNone/>
            </a:pPr>
            <a:r>
              <a:rPr lang="en-US" sz="1400" b="0"/>
              <a:t>Recap of what each group discussed and summarizes key insights</a:t>
            </a:r>
            <a:endParaRPr sz="1400" b="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457200" lvl="0" indent="0" algn="l" rtl="0">
              <a:lnSpc>
                <a:spcPct val="115000"/>
              </a:lnSpc>
              <a:spcBef>
                <a:spcPts val="0"/>
              </a:spcBef>
              <a:spcAft>
                <a:spcPts val="0"/>
              </a:spcAft>
              <a:buNone/>
            </a:pPr>
            <a:endParaRPr sz="1100">
              <a:latin typeface="Arial"/>
              <a:ea typeface="Arial"/>
              <a:cs typeface="Arial"/>
              <a:sym typeface="Arial"/>
            </a:endParaRPr>
          </a:p>
          <a:p>
            <a:pPr marL="0" marR="0" lvl="0" indent="0" algn="l" rtl="0">
              <a:lnSpc>
                <a:spcPct val="90000"/>
              </a:lnSpc>
              <a:spcBef>
                <a:spcPts val="751"/>
              </a:spcBef>
              <a:spcAft>
                <a:spcPts val="0"/>
              </a:spcAft>
              <a:buNone/>
            </a:pPr>
            <a:endParaRPr sz="1100">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68"/>
          <p:cNvSpPr txBox="1">
            <a:spLocks noGrp="1"/>
          </p:cNvSpPr>
          <p:nvPr>
            <p:ph type="body" idx="1"/>
          </p:nvPr>
        </p:nvSpPr>
        <p:spPr>
          <a:xfrm>
            <a:off x="439738" y="1198606"/>
            <a:ext cx="8247000" cy="3138300"/>
          </a:xfrm>
          <a:prstGeom prst="rect">
            <a:avLst/>
          </a:prstGeom>
        </p:spPr>
        <p:txBody>
          <a:bodyPr spcFirstLastPara="1" wrap="square" lIns="91425" tIns="45700" rIns="91425" bIns="45700" anchor="t" anchorCtr="0">
            <a:noAutofit/>
          </a:bodyPr>
          <a:lstStyle/>
          <a:p>
            <a:pPr marL="457200" lvl="0" indent="-355600" algn="l" rtl="0">
              <a:lnSpc>
                <a:spcPct val="115000"/>
              </a:lnSpc>
              <a:spcBef>
                <a:spcPts val="751"/>
              </a:spcBef>
              <a:spcAft>
                <a:spcPts val="0"/>
              </a:spcAft>
              <a:buClr>
                <a:schemeClr val="dk1"/>
              </a:buClr>
              <a:buSzPts val="2000"/>
              <a:buChar char="➢"/>
            </a:pPr>
            <a:r>
              <a:rPr lang="en-US"/>
              <a:t>What is a common definition of AI?</a:t>
            </a:r>
            <a:endParaRPr/>
          </a:p>
          <a:p>
            <a:pPr marL="457200" lvl="0" indent="-355600" algn="l" rtl="0">
              <a:lnSpc>
                <a:spcPct val="115000"/>
              </a:lnSpc>
              <a:spcBef>
                <a:spcPts val="0"/>
              </a:spcBef>
              <a:spcAft>
                <a:spcPts val="0"/>
              </a:spcAft>
              <a:buClr>
                <a:schemeClr val="dk1"/>
              </a:buClr>
              <a:buSzPts val="2000"/>
              <a:buChar char="➢"/>
            </a:pPr>
            <a:r>
              <a:rPr lang="en-US"/>
              <a:t>What are some common AI Myths?</a:t>
            </a:r>
            <a:endParaRPr/>
          </a:p>
          <a:p>
            <a:pPr marL="457200" lvl="0" indent="-355600" algn="l" rtl="0">
              <a:lnSpc>
                <a:spcPct val="115000"/>
              </a:lnSpc>
              <a:spcBef>
                <a:spcPts val="0"/>
              </a:spcBef>
              <a:spcAft>
                <a:spcPts val="0"/>
              </a:spcAft>
              <a:buClr>
                <a:schemeClr val="dk1"/>
              </a:buClr>
              <a:buSzPts val="2000"/>
              <a:buChar char="➢"/>
            </a:pPr>
            <a:r>
              <a:rPr lang="en-US"/>
              <a:t>What are the 7 patterns of AI? </a:t>
            </a:r>
            <a:endParaRPr/>
          </a:p>
          <a:p>
            <a:pPr marL="457200" lvl="0" indent="-355600" algn="l" rtl="0">
              <a:lnSpc>
                <a:spcPct val="115000"/>
              </a:lnSpc>
              <a:spcBef>
                <a:spcPts val="0"/>
              </a:spcBef>
              <a:spcAft>
                <a:spcPts val="0"/>
              </a:spcAft>
              <a:buClr>
                <a:schemeClr val="dk1"/>
              </a:buClr>
              <a:buSzPts val="2000"/>
              <a:buChar char="➢"/>
            </a:pPr>
            <a:r>
              <a:rPr lang="en-US"/>
              <a:t>What methodologies are currently used in technology projects?</a:t>
            </a:r>
            <a:endParaRPr/>
          </a:p>
          <a:p>
            <a:pPr marL="457200" lvl="0" indent="-355600" algn="l" rtl="0">
              <a:lnSpc>
                <a:spcPct val="115000"/>
              </a:lnSpc>
              <a:spcBef>
                <a:spcPts val="0"/>
              </a:spcBef>
              <a:spcAft>
                <a:spcPts val="0"/>
              </a:spcAft>
              <a:buClr>
                <a:schemeClr val="dk1"/>
              </a:buClr>
              <a:buSzPts val="2000"/>
              <a:buChar char="➢"/>
            </a:pPr>
            <a:r>
              <a:rPr lang="en-US"/>
              <a:t>What is the CPMAI methodology and how is it different?</a:t>
            </a:r>
            <a:endParaRPr/>
          </a:p>
          <a:p>
            <a:pPr marL="457200" lvl="0" indent="-355600" algn="l" rtl="0">
              <a:lnSpc>
                <a:spcPct val="115000"/>
              </a:lnSpc>
              <a:spcBef>
                <a:spcPts val="0"/>
              </a:spcBef>
              <a:spcAft>
                <a:spcPts val="0"/>
              </a:spcAft>
              <a:buClr>
                <a:schemeClr val="dk1"/>
              </a:buClr>
              <a:buSzPts val="2000"/>
              <a:buChar char="➢"/>
            </a:pPr>
            <a:r>
              <a:rPr lang="en-US"/>
              <a:t>What are the 6 phases of CPMAI?</a:t>
            </a:r>
            <a:endParaRPr/>
          </a:p>
          <a:p>
            <a:pPr marL="457200" lvl="0" indent="-355600" algn="l" rtl="0">
              <a:lnSpc>
                <a:spcPct val="115000"/>
              </a:lnSpc>
              <a:spcBef>
                <a:spcPts val="0"/>
              </a:spcBef>
              <a:spcAft>
                <a:spcPts val="0"/>
              </a:spcAft>
              <a:buClr>
                <a:schemeClr val="dk1"/>
              </a:buClr>
              <a:buSzPts val="2000"/>
              <a:buChar char="➢"/>
            </a:pPr>
            <a:r>
              <a:rPr lang="en-US"/>
              <a:t>What are some of the common reasons AI projects fail?</a:t>
            </a:r>
            <a:endParaRPr/>
          </a:p>
          <a:p>
            <a:pPr marL="457200" lvl="0" indent="-355600" algn="l" rtl="0">
              <a:lnSpc>
                <a:spcPct val="115000"/>
              </a:lnSpc>
              <a:spcBef>
                <a:spcPts val="0"/>
              </a:spcBef>
              <a:spcAft>
                <a:spcPts val="0"/>
              </a:spcAft>
              <a:buClr>
                <a:schemeClr val="dk1"/>
              </a:buClr>
              <a:buSzPts val="2000"/>
              <a:buChar char="➢"/>
            </a:pPr>
            <a:r>
              <a:rPr lang="en-US"/>
              <a:t>What are the 5 layers of Trustworthy AI to address? </a:t>
            </a:r>
            <a:endParaRPr/>
          </a:p>
        </p:txBody>
      </p:sp>
      <p:sp>
        <p:nvSpPr>
          <p:cNvPr id="1200" name="Google Shape;1200;p168"/>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Masterclass: Check for Understanding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3"/>
          <p:cNvSpPr txBox="1">
            <a:spLocks noGrp="1"/>
          </p:cNvSpPr>
          <p:nvPr>
            <p:ph type="body" idx="1"/>
          </p:nvPr>
        </p:nvSpPr>
        <p:spPr>
          <a:xfrm>
            <a:off x="439750" y="1198600"/>
            <a:ext cx="6262200" cy="31383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Clr>
                <a:schemeClr val="dk1"/>
              </a:buClr>
              <a:buSzPts val="1100"/>
              <a:buFont typeface="Arial"/>
              <a:buNone/>
            </a:pPr>
            <a:r>
              <a:rPr lang="en-US" sz="1800" i="1">
                <a:solidFill>
                  <a:srgbClr val="CC0000"/>
                </a:solidFill>
              </a:rPr>
              <a:t>We’re in the Always-On, On-Demand, Instant Access Era</a:t>
            </a:r>
            <a:endParaRPr sz="1800" i="1">
              <a:solidFill>
                <a:srgbClr val="CC0000"/>
              </a:solidFill>
            </a:endParaRPr>
          </a:p>
          <a:p>
            <a:pPr marL="457200" lvl="0" indent="-342900" algn="l" rtl="0">
              <a:lnSpc>
                <a:spcPct val="115000"/>
              </a:lnSpc>
              <a:spcBef>
                <a:spcPts val="751"/>
              </a:spcBef>
              <a:spcAft>
                <a:spcPts val="0"/>
              </a:spcAft>
              <a:buSzPts val="1800"/>
              <a:buChar char="●"/>
            </a:pPr>
            <a:r>
              <a:rPr lang="en-US" sz="1800" b="0"/>
              <a:t>People are demanding greater quality of service</a:t>
            </a:r>
            <a:endParaRPr sz="1800" b="0"/>
          </a:p>
          <a:p>
            <a:pPr marL="457200" lvl="0" indent="-342900" algn="l" rtl="0">
              <a:lnSpc>
                <a:spcPct val="115000"/>
              </a:lnSpc>
              <a:spcBef>
                <a:spcPts val="0"/>
              </a:spcBef>
              <a:spcAft>
                <a:spcPts val="0"/>
              </a:spcAft>
              <a:buSzPts val="1800"/>
              <a:buChar char="●"/>
            </a:pPr>
            <a:r>
              <a:rPr lang="en-US" sz="1800" b="0"/>
              <a:t>People are demanding greater reliability</a:t>
            </a:r>
            <a:endParaRPr sz="1800" b="0"/>
          </a:p>
          <a:p>
            <a:pPr marL="457200" lvl="0" indent="-342900" algn="l" rtl="0">
              <a:lnSpc>
                <a:spcPct val="115000"/>
              </a:lnSpc>
              <a:spcBef>
                <a:spcPts val="0"/>
              </a:spcBef>
              <a:spcAft>
                <a:spcPts val="0"/>
              </a:spcAft>
              <a:buSzPts val="1800"/>
              <a:buChar char="●"/>
            </a:pPr>
            <a:r>
              <a:rPr lang="en-US" sz="1800" b="0"/>
              <a:t>People are demanding 24/7, instant access</a:t>
            </a:r>
            <a:endParaRPr sz="1800" b="0"/>
          </a:p>
          <a:p>
            <a:pPr marL="457200" lvl="0" indent="-342900" algn="l" rtl="0">
              <a:lnSpc>
                <a:spcPct val="115000"/>
              </a:lnSpc>
              <a:spcBef>
                <a:spcPts val="0"/>
              </a:spcBef>
              <a:spcAft>
                <a:spcPts val="0"/>
              </a:spcAft>
              <a:buSzPts val="1800"/>
              <a:buChar char="●"/>
            </a:pPr>
            <a:r>
              <a:rPr lang="en-US" sz="1800" b="0"/>
              <a:t>People are demanding more relevance</a:t>
            </a:r>
            <a:endParaRPr sz="1800" b="0"/>
          </a:p>
          <a:p>
            <a:pPr marL="457200" lvl="0" indent="-342900" algn="l" rtl="0">
              <a:lnSpc>
                <a:spcPct val="115000"/>
              </a:lnSpc>
              <a:spcBef>
                <a:spcPts val="0"/>
              </a:spcBef>
              <a:spcAft>
                <a:spcPts val="0"/>
              </a:spcAft>
              <a:buSzPts val="1800"/>
              <a:buChar char="●"/>
            </a:pPr>
            <a:r>
              <a:rPr lang="en-US" sz="1800" b="0"/>
              <a:t>People are demanding less friction with companies, governments, electronic systems, devices, apps</a:t>
            </a:r>
            <a:endParaRPr sz="1800" b="0"/>
          </a:p>
          <a:p>
            <a:pPr marL="0" lvl="0" indent="0" algn="l" rtl="0">
              <a:spcBef>
                <a:spcPts val="751"/>
              </a:spcBef>
              <a:spcAft>
                <a:spcPts val="0"/>
              </a:spcAft>
              <a:buNone/>
            </a:pPr>
            <a:endParaRPr/>
          </a:p>
        </p:txBody>
      </p:sp>
      <p:sp>
        <p:nvSpPr>
          <p:cNvPr id="256" name="Google Shape;256;p43"/>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Why Does AI Matter?</a:t>
            </a:r>
            <a:endParaRPr/>
          </a:p>
        </p:txBody>
      </p:sp>
      <p:sp>
        <p:nvSpPr>
          <p:cNvPr id="257" name="Google Shape;257;p43"/>
          <p:cNvSpPr txBox="1"/>
          <p:nvPr/>
        </p:nvSpPr>
        <p:spPr>
          <a:xfrm>
            <a:off x="476675" y="3630175"/>
            <a:ext cx="5434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i="1">
                <a:solidFill>
                  <a:srgbClr val="CC0000"/>
                </a:solidFill>
                <a:latin typeface="Calibri"/>
                <a:ea typeface="Calibri"/>
                <a:cs typeface="Calibri"/>
                <a:sym typeface="Calibri"/>
              </a:rPr>
              <a:t>People want companies, products, systems, and</a:t>
            </a:r>
            <a:endParaRPr sz="1800" b="1" i="1">
              <a:solidFill>
                <a:srgbClr val="CC0000"/>
              </a:solidFill>
              <a:latin typeface="Calibri"/>
              <a:ea typeface="Calibri"/>
              <a:cs typeface="Calibri"/>
              <a:sym typeface="Calibri"/>
            </a:endParaRPr>
          </a:p>
          <a:p>
            <a:pPr marL="0" lvl="0" indent="0" algn="ctr" rtl="0">
              <a:spcBef>
                <a:spcPts val="0"/>
              </a:spcBef>
              <a:spcAft>
                <a:spcPts val="0"/>
              </a:spcAft>
              <a:buNone/>
            </a:pPr>
            <a:r>
              <a:rPr lang="en-US" sz="1800" b="1" i="1">
                <a:solidFill>
                  <a:srgbClr val="CC0000"/>
                </a:solidFill>
                <a:latin typeface="Calibri"/>
                <a:ea typeface="Calibri"/>
                <a:cs typeface="Calibri"/>
                <a:sym typeface="Calibri"/>
              </a:rPr>
              <a:t>organizations to be more intelligent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69"/>
          <p:cNvSpPr txBox="1">
            <a:spLocks noGrp="1"/>
          </p:cNvSpPr>
          <p:nvPr>
            <p:ph type="title"/>
          </p:nvPr>
        </p:nvSpPr>
        <p:spPr>
          <a:xfrm>
            <a:off x="439738" y="277644"/>
            <a:ext cx="8247062" cy="8046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600"/>
              <a:buFont typeface="Calibri"/>
              <a:buNone/>
            </a:pPr>
            <a:r>
              <a:rPr lang="en-US"/>
              <a:t>Questions &amp; Lessons Learned</a:t>
            </a:r>
            <a:endParaRPr/>
          </a:p>
        </p:txBody>
      </p:sp>
      <p:sp>
        <p:nvSpPr>
          <p:cNvPr id="1206" name="Google Shape;1206;p169"/>
          <p:cNvSpPr txBox="1">
            <a:spLocks noGrp="1"/>
          </p:cNvSpPr>
          <p:nvPr>
            <p:ph type="body" idx="1"/>
          </p:nvPr>
        </p:nvSpPr>
        <p:spPr>
          <a:xfrm>
            <a:off x="3793524" y="1234125"/>
            <a:ext cx="4893276" cy="3108960"/>
          </a:xfrm>
          <a:prstGeom prst="rect">
            <a:avLst/>
          </a:prstGeom>
          <a:noFill/>
          <a:ln>
            <a:noFill/>
          </a:ln>
        </p:spPr>
        <p:txBody>
          <a:bodyPr spcFirstLastPara="1" wrap="square" lIns="91425" tIns="45700" rIns="91425" bIns="45700" anchor="ctr" anchorCtr="0">
            <a:noAutofit/>
          </a:bodyPr>
          <a:lstStyle/>
          <a:p>
            <a:pPr marL="457200" lvl="0" indent="-355600" algn="l" rtl="0">
              <a:lnSpc>
                <a:spcPct val="100000"/>
              </a:lnSpc>
              <a:spcBef>
                <a:spcPts val="1200"/>
              </a:spcBef>
              <a:spcAft>
                <a:spcPts val="0"/>
              </a:spcAft>
              <a:buSzPts val="2000"/>
              <a:buChar char="➢"/>
            </a:pPr>
            <a:r>
              <a:rPr lang="en-US"/>
              <a:t>Which ideas and concepts from the module were most valuable for you? </a:t>
            </a:r>
            <a:endParaRPr/>
          </a:p>
          <a:p>
            <a:pPr marL="457200" lvl="0" indent="-355600" algn="l" rtl="0">
              <a:lnSpc>
                <a:spcPct val="100000"/>
              </a:lnSpc>
              <a:spcBef>
                <a:spcPts val="0"/>
              </a:spcBef>
              <a:spcAft>
                <a:spcPts val="0"/>
              </a:spcAft>
              <a:buSzPts val="2000"/>
              <a:buChar char="➢"/>
            </a:pPr>
            <a:r>
              <a:rPr lang="en-US"/>
              <a:t>How can these ideas and concepts be implemented in your organization? </a:t>
            </a:r>
            <a:endParaRPr/>
          </a:p>
          <a:p>
            <a:pPr marL="0" lvl="0" indent="0" algn="l" rtl="0">
              <a:lnSpc>
                <a:spcPct val="100000"/>
              </a:lnSpc>
              <a:spcBef>
                <a:spcPts val="1200"/>
              </a:spcBef>
              <a:spcAft>
                <a:spcPts val="0"/>
              </a:spcAft>
              <a:buNone/>
            </a:pPr>
            <a:r>
              <a:rPr lang="en-US"/>
              <a:t>We’d love your feedback. Take this short 5 minute survey</a:t>
            </a:r>
            <a:endParaRPr/>
          </a:p>
          <a:p>
            <a:pPr marL="0" lvl="0" indent="0" algn="l" rtl="0">
              <a:lnSpc>
                <a:spcPct val="100000"/>
              </a:lnSpc>
              <a:spcBef>
                <a:spcPts val="1200"/>
              </a:spcBef>
              <a:spcAft>
                <a:spcPts val="0"/>
              </a:spcAft>
              <a:buNone/>
            </a:pPr>
            <a:r>
              <a:rPr lang="en-US" u="sng">
                <a:solidFill>
                  <a:schemeClr val="hlink"/>
                </a:solidFill>
                <a:hlinkClick r:id="rId3"/>
              </a:rPr>
              <a:t>https://forms.gle/ScWJyiK4CJ7WMeen7</a:t>
            </a:r>
            <a:endParaRPr/>
          </a:p>
          <a:p>
            <a:pPr marL="0" lvl="0" indent="0" algn="l" rtl="0">
              <a:lnSpc>
                <a:spcPct val="90000"/>
              </a:lnSpc>
              <a:spcBef>
                <a:spcPts val="1351"/>
              </a:spcBef>
              <a:spcAft>
                <a:spcPts val="0"/>
              </a:spcAft>
              <a:buClr>
                <a:schemeClr val="dk1"/>
              </a:buClr>
              <a:buSzPts val="2000"/>
              <a:buNone/>
            </a:pPr>
            <a:endParaRPr/>
          </a:p>
        </p:txBody>
      </p:sp>
      <p:pic>
        <p:nvPicPr>
          <p:cNvPr id="1207" name="Google Shape;1207;p169"/>
          <p:cNvPicPr preferRelativeResize="0">
            <a:picLocks noGrp="1"/>
          </p:cNvPicPr>
          <p:nvPr>
            <p:ph type="pic" idx="2"/>
          </p:nvPr>
        </p:nvPicPr>
        <p:blipFill rotWithShape="1">
          <a:blip r:embed="rId4">
            <a:alphaModFix/>
          </a:blip>
          <a:srcRect t="7" b="6"/>
          <a:stretch/>
        </p:blipFill>
        <p:spPr>
          <a:xfrm>
            <a:off x="439738" y="1234125"/>
            <a:ext cx="3199434" cy="3112927"/>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70"/>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Stay Connected</a:t>
            </a:r>
            <a:endParaRPr/>
          </a:p>
        </p:txBody>
      </p:sp>
      <p:pic>
        <p:nvPicPr>
          <p:cNvPr id="1213" name="Google Shape;1213;p170"/>
          <p:cNvPicPr preferRelativeResize="0"/>
          <p:nvPr/>
        </p:nvPicPr>
        <p:blipFill rotWithShape="1">
          <a:blip r:embed="rId3">
            <a:alphaModFix/>
          </a:blip>
          <a:srcRect t="-2112" b="22080"/>
          <a:stretch/>
        </p:blipFill>
        <p:spPr>
          <a:xfrm>
            <a:off x="816513" y="1027300"/>
            <a:ext cx="2023800" cy="14847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1214" name="Google Shape;1214;p170"/>
          <p:cNvPicPr preferRelativeResize="0"/>
          <p:nvPr/>
        </p:nvPicPr>
        <p:blipFill rotWithShape="1">
          <a:blip r:embed="rId4">
            <a:alphaModFix/>
          </a:blip>
          <a:srcRect t="2543" b="2543"/>
          <a:stretch/>
        </p:blipFill>
        <p:spPr>
          <a:xfrm>
            <a:off x="4801238" y="1011400"/>
            <a:ext cx="2023800" cy="14847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1215" name="Google Shape;1215;p170"/>
          <p:cNvPicPr preferRelativeResize="0"/>
          <p:nvPr/>
        </p:nvPicPr>
        <p:blipFill>
          <a:blip r:embed="rId5">
            <a:alphaModFix/>
          </a:blip>
          <a:stretch>
            <a:fillRect/>
          </a:stretch>
        </p:blipFill>
        <p:spPr>
          <a:xfrm>
            <a:off x="5199858" y="2920140"/>
            <a:ext cx="1226567" cy="1452912"/>
          </a:xfrm>
          <a:prstGeom prst="rect">
            <a:avLst/>
          </a:prstGeom>
          <a:noFill/>
          <a:ln>
            <a:noFill/>
          </a:ln>
        </p:spPr>
      </p:pic>
      <p:pic>
        <p:nvPicPr>
          <p:cNvPr id="1216" name="Google Shape;1216;p170"/>
          <p:cNvPicPr preferRelativeResize="0"/>
          <p:nvPr/>
        </p:nvPicPr>
        <p:blipFill>
          <a:blip r:embed="rId6">
            <a:alphaModFix/>
          </a:blip>
          <a:stretch>
            <a:fillRect/>
          </a:stretch>
        </p:blipFill>
        <p:spPr>
          <a:xfrm>
            <a:off x="1201725" y="2904250"/>
            <a:ext cx="1253378" cy="1484700"/>
          </a:xfrm>
          <a:prstGeom prst="rect">
            <a:avLst/>
          </a:prstGeom>
          <a:noFill/>
          <a:ln>
            <a:noFill/>
          </a:ln>
        </p:spPr>
      </p:pic>
      <p:sp>
        <p:nvSpPr>
          <p:cNvPr id="1217" name="Google Shape;1217;p170"/>
          <p:cNvSpPr txBox="1"/>
          <p:nvPr/>
        </p:nvSpPr>
        <p:spPr>
          <a:xfrm>
            <a:off x="4801238" y="2551075"/>
            <a:ext cx="2023800" cy="3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Christina Kucek LinkedIn</a:t>
            </a:r>
            <a:endParaRPr>
              <a:latin typeface="Calibri"/>
              <a:ea typeface="Calibri"/>
              <a:cs typeface="Calibri"/>
              <a:sym typeface="Calibri"/>
            </a:endParaRPr>
          </a:p>
        </p:txBody>
      </p:sp>
      <p:sp>
        <p:nvSpPr>
          <p:cNvPr id="1218" name="Google Shape;1218;p170"/>
          <p:cNvSpPr txBox="1"/>
          <p:nvPr/>
        </p:nvSpPr>
        <p:spPr>
          <a:xfrm>
            <a:off x="752763" y="2551075"/>
            <a:ext cx="2151300" cy="3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Kathleen Walch LinkedIn</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4"/>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42307"/>
              <a:buFont typeface="Arial"/>
              <a:buNone/>
            </a:pPr>
            <a:endParaRPr/>
          </a:p>
          <a:p>
            <a:pPr marL="0" lvl="0" indent="0" algn="l" rtl="0">
              <a:spcBef>
                <a:spcPts val="0"/>
              </a:spcBef>
              <a:spcAft>
                <a:spcPts val="0"/>
              </a:spcAft>
              <a:buClr>
                <a:schemeClr val="dk1"/>
              </a:buClr>
              <a:buSzPct val="42307"/>
              <a:buFont typeface="Arial"/>
              <a:buNone/>
            </a:pPr>
            <a:r>
              <a:rPr lang="en-US"/>
              <a:t>What are common AI myths?</a:t>
            </a:r>
            <a:endParaRPr/>
          </a:p>
          <a:p>
            <a:pPr marL="0" lvl="0" indent="0" algn="l" rtl="0">
              <a:spcBef>
                <a:spcPts val="0"/>
              </a:spcBef>
              <a:spcAft>
                <a:spcPts val="0"/>
              </a:spcAft>
              <a:buClr>
                <a:schemeClr val="dk1"/>
              </a:buClr>
              <a:buSzPct val="42307"/>
              <a:buFont typeface="Arial"/>
              <a:buNone/>
            </a:pPr>
            <a:endParaRPr/>
          </a:p>
          <a:p>
            <a:pPr marL="0" lvl="0" indent="0" algn="l" rtl="0">
              <a:spcBef>
                <a:spcPts val="0"/>
              </a:spcBef>
              <a:spcAft>
                <a:spcPts val="0"/>
              </a:spcAft>
              <a:buNone/>
            </a:pPr>
            <a:endParaRPr/>
          </a:p>
        </p:txBody>
      </p:sp>
      <p:sp>
        <p:nvSpPr>
          <p:cNvPr id="263" name="Google Shape;263;p44"/>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a:t>What are common AI myths out there? </a:t>
            </a:r>
            <a:endParaRPr/>
          </a:p>
          <a:p>
            <a:pPr marL="0" lvl="0" indent="0" algn="l" rtl="0">
              <a:spcBef>
                <a:spcPts val="751"/>
              </a:spcBef>
              <a:spcAft>
                <a:spcPts val="0"/>
              </a:spcAft>
              <a:buClr>
                <a:schemeClr val="dk1"/>
              </a:buClr>
              <a:buSzPts val="1100"/>
              <a:buFont typeface="Arial"/>
              <a:buNone/>
            </a:pPr>
            <a:endParaRPr/>
          </a:p>
          <a:p>
            <a:pPr marL="457200" lvl="0" indent="-355600" algn="l" rtl="0">
              <a:spcBef>
                <a:spcPts val="751"/>
              </a:spcBef>
              <a:spcAft>
                <a:spcPts val="0"/>
              </a:spcAft>
              <a:buSzPts val="2000"/>
              <a:buChar char="-"/>
            </a:pPr>
            <a:r>
              <a:rPr lang="en-US"/>
              <a:t>Is there any truth to these myths?</a:t>
            </a:r>
            <a:endParaRPr/>
          </a:p>
          <a:p>
            <a:pPr marL="0" lvl="0" indent="0" algn="l" rtl="0">
              <a:spcBef>
                <a:spcPts val="751"/>
              </a:spcBef>
              <a:spcAft>
                <a:spcPts val="0"/>
              </a:spcAft>
              <a:buClr>
                <a:schemeClr val="dk1"/>
              </a:buClr>
              <a:buSzPts val="1100"/>
              <a:buFont typeface="Arial"/>
              <a:buNone/>
            </a:pPr>
            <a:endParaRPr/>
          </a:p>
          <a:p>
            <a:pPr marL="457200" lvl="0" indent="-355600" algn="l" rtl="0">
              <a:spcBef>
                <a:spcPts val="751"/>
              </a:spcBef>
              <a:spcAft>
                <a:spcPts val="0"/>
              </a:spcAft>
              <a:buSzPts val="2000"/>
              <a:buChar char="-"/>
            </a:pPr>
            <a:r>
              <a:rPr lang="en-US"/>
              <a:t>Why should you care as you’re on our AI journey?</a:t>
            </a:r>
            <a:endParaRPr/>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264" name="Google Shape;264;p44"/>
          <p:cNvPicPr preferRelativeResize="0"/>
          <p:nvPr/>
        </p:nvPicPr>
        <p:blipFill>
          <a:blip r:embed="rId3">
            <a:alphaModFix/>
          </a:blip>
          <a:stretch>
            <a:fillRect/>
          </a:stretch>
        </p:blipFill>
        <p:spPr>
          <a:xfrm>
            <a:off x="439750" y="1082250"/>
            <a:ext cx="3177600" cy="31776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body" idx="1"/>
          </p:nvPr>
        </p:nvSpPr>
        <p:spPr>
          <a:xfrm>
            <a:off x="3793450" y="756000"/>
            <a:ext cx="4893300" cy="3377700"/>
          </a:xfrm>
          <a:prstGeom prst="rect">
            <a:avLst/>
          </a:prstGeom>
        </p:spPr>
        <p:txBody>
          <a:bodyPr spcFirstLastPara="1" wrap="square" lIns="91425" tIns="45700" rIns="91425" bIns="45700" anchor="t" anchorCtr="0">
            <a:noAutofit/>
          </a:bodyPr>
          <a:lstStyle/>
          <a:p>
            <a:pPr marL="457200" lvl="0" indent="-317500" algn="l" rtl="0">
              <a:spcBef>
                <a:spcPts val="751"/>
              </a:spcBef>
              <a:spcAft>
                <a:spcPts val="0"/>
              </a:spcAft>
              <a:buSzPts val="1400"/>
              <a:buChar char="●"/>
            </a:pPr>
            <a:r>
              <a:rPr lang="en-US" sz="1400" b="0"/>
              <a:t>AI is all about Superintelligent Machines</a:t>
            </a:r>
            <a:endParaRPr sz="1400" b="0"/>
          </a:p>
          <a:p>
            <a:pPr marL="457200" lvl="0" indent="-317500" algn="l" rtl="0">
              <a:spcBef>
                <a:spcPts val="1000"/>
              </a:spcBef>
              <a:spcAft>
                <a:spcPts val="0"/>
              </a:spcAft>
              <a:buSzPts val="1400"/>
              <a:buChar char="●"/>
            </a:pPr>
            <a:r>
              <a:rPr lang="en-US" sz="1400" b="0"/>
              <a:t>AI is all about building Robots</a:t>
            </a:r>
            <a:endParaRPr sz="1400" b="0"/>
          </a:p>
          <a:p>
            <a:pPr marL="457200" lvl="0" indent="-317500" algn="l" rtl="0">
              <a:spcBef>
                <a:spcPts val="1000"/>
              </a:spcBef>
              <a:spcAft>
                <a:spcPts val="0"/>
              </a:spcAft>
              <a:buSzPts val="1400"/>
              <a:buChar char="●"/>
            </a:pPr>
            <a:r>
              <a:rPr lang="en-US" sz="1400" b="0"/>
              <a:t>AI is all about building Autonomous Vehicles</a:t>
            </a:r>
            <a:endParaRPr sz="1400" b="0"/>
          </a:p>
          <a:p>
            <a:pPr marL="457200" lvl="0" indent="-317500" algn="l" rtl="0">
              <a:spcBef>
                <a:spcPts val="1000"/>
              </a:spcBef>
              <a:spcAft>
                <a:spcPts val="0"/>
              </a:spcAft>
              <a:buSzPts val="1400"/>
              <a:buChar char="●"/>
            </a:pPr>
            <a:r>
              <a:rPr lang="en-US" sz="1400" b="0"/>
              <a:t>We don’t need AI, we can just use analytics and statistics</a:t>
            </a:r>
            <a:endParaRPr sz="1400" b="0"/>
          </a:p>
          <a:p>
            <a:pPr marL="457200" lvl="0" indent="-317500" algn="l" rtl="0">
              <a:spcBef>
                <a:spcPts val="1000"/>
              </a:spcBef>
              <a:spcAft>
                <a:spcPts val="0"/>
              </a:spcAft>
              <a:buSzPts val="1400"/>
              <a:buChar char="●"/>
            </a:pPr>
            <a:r>
              <a:rPr lang="en-US" sz="1400" b="0"/>
              <a:t>This is just math - nothing special</a:t>
            </a:r>
            <a:endParaRPr sz="1400" b="0"/>
          </a:p>
          <a:p>
            <a:pPr marL="457200" lvl="0" indent="-317500" algn="l" rtl="0">
              <a:spcBef>
                <a:spcPts val="1000"/>
              </a:spcBef>
              <a:spcAft>
                <a:spcPts val="0"/>
              </a:spcAft>
              <a:buSzPts val="1400"/>
              <a:buChar char="●"/>
            </a:pPr>
            <a:r>
              <a:rPr lang="en-US" sz="1400" b="0"/>
              <a:t>Automation and Intelligence are the Same Thing</a:t>
            </a:r>
            <a:endParaRPr sz="1400" b="0"/>
          </a:p>
          <a:p>
            <a:pPr marL="457200" lvl="0" indent="-317500" algn="l" rtl="0">
              <a:spcBef>
                <a:spcPts val="1000"/>
              </a:spcBef>
              <a:spcAft>
                <a:spcPts val="0"/>
              </a:spcAft>
              <a:buSzPts val="1400"/>
              <a:buChar char="●"/>
            </a:pPr>
            <a:r>
              <a:rPr lang="en-US" sz="1400" b="0"/>
              <a:t>I can’t do AI without a Google-amount of Data</a:t>
            </a:r>
            <a:endParaRPr sz="1400" b="0"/>
          </a:p>
          <a:p>
            <a:pPr marL="457200" lvl="0" indent="-317500" algn="l" rtl="0">
              <a:spcBef>
                <a:spcPts val="1000"/>
              </a:spcBef>
              <a:spcAft>
                <a:spcPts val="0"/>
              </a:spcAft>
              <a:buSzPts val="1400"/>
              <a:buChar char="●"/>
            </a:pPr>
            <a:r>
              <a:rPr lang="en-US" sz="1400" b="0"/>
              <a:t>AI, Machine Learning &amp; Deep Learning are all the same thing</a:t>
            </a:r>
            <a:endParaRPr sz="1400" b="0"/>
          </a:p>
          <a:p>
            <a:pPr marL="457200" lvl="0" indent="-317500" algn="l" rtl="0">
              <a:spcBef>
                <a:spcPts val="1000"/>
              </a:spcBef>
              <a:spcAft>
                <a:spcPts val="0"/>
              </a:spcAft>
              <a:buSzPts val="1400"/>
              <a:buChar char="●"/>
            </a:pPr>
            <a:r>
              <a:rPr lang="en-US" sz="1400" b="0"/>
              <a:t>I thought neural networks were dead</a:t>
            </a:r>
            <a:endParaRPr sz="1400" b="0"/>
          </a:p>
          <a:p>
            <a:pPr marL="457200" lvl="0" indent="-317500" algn="l" rtl="0">
              <a:spcBef>
                <a:spcPts val="1000"/>
              </a:spcBef>
              <a:spcAft>
                <a:spcPts val="0"/>
              </a:spcAft>
              <a:buSzPts val="1400"/>
              <a:buChar char="●"/>
            </a:pPr>
            <a:r>
              <a:rPr lang="en-US" sz="1400" b="0"/>
              <a:t>I can buy AI from a vendor</a:t>
            </a:r>
            <a:endParaRPr sz="1400" b="0"/>
          </a:p>
          <a:p>
            <a:pPr marL="0" lvl="0" indent="0" algn="l" rtl="0">
              <a:spcBef>
                <a:spcPts val="1000"/>
              </a:spcBef>
              <a:spcAft>
                <a:spcPts val="0"/>
              </a:spcAft>
              <a:buNone/>
            </a:pPr>
            <a:endParaRPr sz="1600"/>
          </a:p>
        </p:txBody>
      </p:sp>
      <p:sp>
        <p:nvSpPr>
          <p:cNvPr id="270" name="Google Shape;270;p45"/>
          <p:cNvSpPr txBox="1">
            <a:spLocks noGrp="1"/>
          </p:cNvSpPr>
          <p:nvPr>
            <p:ph type="title"/>
          </p:nvPr>
        </p:nvSpPr>
        <p:spPr>
          <a:xfrm>
            <a:off x="452463" y="2598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Busting AI Myths</a:t>
            </a:r>
            <a:endParaRPr/>
          </a:p>
        </p:txBody>
      </p:sp>
      <p:pic>
        <p:nvPicPr>
          <p:cNvPr id="271" name="Google Shape;271;p45"/>
          <p:cNvPicPr preferRelativeResize="0"/>
          <p:nvPr/>
        </p:nvPicPr>
        <p:blipFill>
          <a:blip r:embed="rId3">
            <a:alphaModFix/>
          </a:blip>
          <a:stretch>
            <a:fillRect/>
          </a:stretch>
        </p:blipFill>
        <p:spPr>
          <a:xfrm>
            <a:off x="495625" y="1123624"/>
            <a:ext cx="2901000" cy="29010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6"/>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are AI &amp; Cognitive Technologies Best Suited For?</a:t>
            </a:r>
            <a:endParaRPr/>
          </a:p>
        </p:txBody>
      </p:sp>
      <p:sp>
        <p:nvSpPr>
          <p:cNvPr id="277" name="Google Shape;277;p46"/>
          <p:cNvSpPr txBox="1">
            <a:spLocks noGrp="1"/>
          </p:cNvSpPr>
          <p:nvPr>
            <p:ph type="body" idx="1"/>
          </p:nvPr>
        </p:nvSpPr>
        <p:spPr>
          <a:xfrm>
            <a:off x="439738" y="1198606"/>
            <a:ext cx="8247000" cy="3138300"/>
          </a:xfrm>
          <a:prstGeom prst="rect">
            <a:avLst/>
          </a:prstGeom>
        </p:spPr>
        <p:txBody>
          <a:bodyPr spcFirstLastPara="1" wrap="square" lIns="91425" tIns="45700" rIns="91425" bIns="45700" anchor="t" anchorCtr="0">
            <a:noAutofit/>
          </a:bodyPr>
          <a:lstStyle/>
          <a:p>
            <a:pPr marL="457200" lvl="0" indent="-349250" algn="l" rtl="0">
              <a:lnSpc>
                <a:spcPct val="115000"/>
              </a:lnSpc>
              <a:spcBef>
                <a:spcPts val="751"/>
              </a:spcBef>
              <a:spcAft>
                <a:spcPts val="0"/>
              </a:spcAft>
              <a:buClr>
                <a:schemeClr val="dk1"/>
              </a:buClr>
              <a:buSzPts val="1900"/>
              <a:buChar char="●"/>
            </a:pPr>
            <a:r>
              <a:rPr lang="en-US" sz="1900" i="1"/>
              <a:t>Classification &amp; Identification</a:t>
            </a:r>
            <a:endParaRPr sz="1900" b="0"/>
          </a:p>
          <a:p>
            <a:pPr marL="457200" lvl="0" indent="-349250" algn="l" rtl="0">
              <a:lnSpc>
                <a:spcPct val="115000"/>
              </a:lnSpc>
              <a:spcBef>
                <a:spcPts val="0"/>
              </a:spcBef>
              <a:spcAft>
                <a:spcPts val="0"/>
              </a:spcAft>
              <a:buClr>
                <a:schemeClr val="dk1"/>
              </a:buClr>
              <a:buSzPts val="1900"/>
              <a:buChar char="●"/>
            </a:pPr>
            <a:r>
              <a:rPr lang="en-US" sz="1900" i="1"/>
              <a:t>Conversational Interfaces</a:t>
            </a:r>
            <a:endParaRPr sz="1900" b="0"/>
          </a:p>
          <a:p>
            <a:pPr marL="457200" lvl="0" indent="-349250" algn="l" rtl="0">
              <a:lnSpc>
                <a:spcPct val="115000"/>
              </a:lnSpc>
              <a:spcBef>
                <a:spcPts val="0"/>
              </a:spcBef>
              <a:spcAft>
                <a:spcPts val="0"/>
              </a:spcAft>
              <a:buClr>
                <a:schemeClr val="dk1"/>
              </a:buClr>
              <a:buSzPts val="1900"/>
              <a:buChar char="●"/>
            </a:pPr>
            <a:r>
              <a:rPr lang="en-US" sz="1900" i="1"/>
              <a:t>Big Data Predictive Analytics</a:t>
            </a:r>
            <a:endParaRPr sz="1900" b="0"/>
          </a:p>
          <a:p>
            <a:pPr marL="457200" lvl="0" indent="-349250" algn="l" rtl="0">
              <a:lnSpc>
                <a:spcPct val="115000"/>
              </a:lnSpc>
              <a:spcBef>
                <a:spcPts val="0"/>
              </a:spcBef>
              <a:spcAft>
                <a:spcPts val="0"/>
              </a:spcAft>
              <a:buClr>
                <a:schemeClr val="dk1"/>
              </a:buClr>
              <a:buSzPts val="1900"/>
              <a:buChar char="●"/>
            </a:pPr>
            <a:r>
              <a:rPr lang="en-US" sz="1900" i="1"/>
              <a:t>Pattern Discovery</a:t>
            </a:r>
            <a:endParaRPr sz="1900" b="0"/>
          </a:p>
          <a:p>
            <a:pPr marL="457200" lvl="0" indent="-349250" algn="l" rtl="0">
              <a:lnSpc>
                <a:spcPct val="115000"/>
              </a:lnSpc>
              <a:spcBef>
                <a:spcPts val="0"/>
              </a:spcBef>
              <a:spcAft>
                <a:spcPts val="0"/>
              </a:spcAft>
              <a:buClr>
                <a:schemeClr val="dk1"/>
              </a:buClr>
              <a:buSzPts val="1900"/>
              <a:buChar char="●"/>
            </a:pPr>
            <a:r>
              <a:rPr lang="en-US" sz="1900" i="1"/>
              <a:t>Autonomous Systems</a:t>
            </a:r>
            <a:endParaRPr sz="1900" b="0"/>
          </a:p>
          <a:p>
            <a:pPr marL="457200" lvl="0" indent="-349250" algn="l" rtl="0">
              <a:lnSpc>
                <a:spcPct val="115000"/>
              </a:lnSpc>
              <a:spcBef>
                <a:spcPts val="0"/>
              </a:spcBef>
              <a:spcAft>
                <a:spcPts val="0"/>
              </a:spcAft>
              <a:buClr>
                <a:schemeClr val="dk1"/>
              </a:buClr>
              <a:buSzPts val="1900"/>
              <a:buChar char="●"/>
            </a:pPr>
            <a:r>
              <a:rPr lang="en-US" sz="1900" i="1"/>
              <a:t>Game &amp; Scenario Playing (“Rules discovery”)</a:t>
            </a:r>
            <a:endParaRPr sz="1900" b="0"/>
          </a:p>
          <a:p>
            <a:pPr marL="457200" lvl="0" indent="-349250" algn="l" rtl="0">
              <a:lnSpc>
                <a:spcPct val="115000"/>
              </a:lnSpc>
              <a:spcBef>
                <a:spcPts val="0"/>
              </a:spcBef>
              <a:spcAft>
                <a:spcPts val="0"/>
              </a:spcAft>
              <a:buClr>
                <a:schemeClr val="dk1"/>
              </a:buClr>
              <a:buSzPts val="1900"/>
              <a:buChar char="●"/>
            </a:pPr>
            <a:r>
              <a:rPr lang="en-US" sz="1900" i="1"/>
              <a:t>Hyper-Personalization &amp; Recommendation</a:t>
            </a:r>
            <a:endParaRPr sz="1900" b="0"/>
          </a:p>
          <a:p>
            <a:pPr marL="0" lvl="0" indent="0" algn="l" rtl="0">
              <a:spcBef>
                <a:spcPts val="751"/>
              </a:spcBef>
              <a:spcAft>
                <a:spcPts val="0"/>
              </a:spcAft>
              <a:buNone/>
            </a:pPr>
            <a:endParaRPr sz="1400" b="0"/>
          </a:p>
        </p:txBody>
      </p:sp>
      <p:pic>
        <p:nvPicPr>
          <p:cNvPr id="278" name="Google Shape;278;p46"/>
          <p:cNvPicPr preferRelativeResize="0"/>
          <p:nvPr/>
        </p:nvPicPr>
        <p:blipFill>
          <a:blip r:embed="rId3">
            <a:alphaModFix/>
          </a:blip>
          <a:stretch>
            <a:fillRect/>
          </a:stretch>
        </p:blipFill>
        <p:spPr>
          <a:xfrm>
            <a:off x="6062700" y="1082250"/>
            <a:ext cx="2455500" cy="1375500"/>
          </a:xfrm>
          <a:prstGeom prst="roundRect">
            <a:avLst>
              <a:gd name="adj" fmla="val 16667"/>
            </a:avLst>
          </a:prstGeom>
          <a:noFill/>
          <a:ln>
            <a:noFill/>
          </a:ln>
          <a:effectLst>
            <a:outerShdw blurRad="57150" dist="19050" dir="5400000" algn="bl" rotWithShape="0">
              <a:srgbClr val="000000">
                <a:alpha val="50000"/>
              </a:srgbClr>
            </a:outerShdw>
          </a:effectLst>
        </p:spPr>
      </p:pic>
      <p:sp>
        <p:nvSpPr>
          <p:cNvPr id="279" name="Google Shape;279;p46"/>
          <p:cNvSpPr txBox="1"/>
          <p:nvPr/>
        </p:nvSpPr>
        <p:spPr>
          <a:xfrm>
            <a:off x="887625" y="3782800"/>
            <a:ext cx="7136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i="1">
                <a:solidFill>
                  <a:srgbClr val="CC0000"/>
                </a:solidFill>
                <a:latin typeface="Calibri"/>
                <a:ea typeface="Calibri"/>
                <a:cs typeface="Calibri"/>
                <a:sym typeface="Calibri"/>
              </a:rPr>
              <a:t>If it’s probabilistic, use a learning approach</a:t>
            </a:r>
            <a:endParaRPr sz="2400" b="1" i="1">
              <a:solidFill>
                <a:srgbClr val="CC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7"/>
          <p:cNvSpPr txBox="1">
            <a:spLocks noGrp="1"/>
          </p:cNvSpPr>
          <p:nvPr>
            <p:ph type="body" idx="1"/>
          </p:nvPr>
        </p:nvSpPr>
        <p:spPr>
          <a:xfrm>
            <a:off x="439750" y="1198600"/>
            <a:ext cx="5994600" cy="3138300"/>
          </a:xfrm>
          <a:prstGeom prst="rect">
            <a:avLst/>
          </a:prstGeom>
        </p:spPr>
        <p:txBody>
          <a:bodyPr spcFirstLastPara="1" wrap="square" lIns="91425" tIns="45700" rIns="91425" bIns="45700" anchor="t" anchorCtr="0">
            <a:noAutofit/>
          </a:bodyPr>
          <a:lstStyle/>
          <a:p>
            <a:pPr marL="457200" lvl="0" indent="-355600" algn="l" rtl="0">
              <a:lnSpc>
                <a:spcPct val="100000"/>
              </a:lnSpc>
              <a:spcBef>
                <a:spcPts val="751"/>
              </a:spcBef>
              <a:spcAft>
                <a:spcPts val="0"/>
              </a:spcAft>
              <a:buSzPts val="2000"/>
              <a:buChar char="●"/>
            </a:pPr>
            <a:r>
              <a:rPr lang="en-US" i="1">
                <a:solidFill>
                  <a:srgbClr val="CC0000"/>
                </a:solidFill>
              </a:rPr>
              <a:t>Repetitive, Deterministic Automation Tasks</a:t>
            </a:r>
            <a:endParaRPr b="0"/>
          </a:p>
          <a:p>
            <a:pPr marL="457200" lvl="0" indent="-355600" algn="l" rtl="0">
              <a:lnSpc>
                <a:spcPct val="100000"/>
              </a:lnSpc>
              <a:spcBef>
                <a:spcPts val="0"/>
              </a:spcBef>
              <a:spcAft>
                <a:spcPts val="0"/>
              </a:spcAft>
              <a:buSzPts val="2000"/>
              <a:buChar char="●"/>
            </a:pPr>
            <a:r>
              <a:rPr lang="en-US" i="1">
                <a:solidFill>
                  <a:srgbClr val="CC0000"/>
                </a:solidFill>
              </a:rPr>
              <a:t>Formulaic Analytics</a:t>
            </a:r>
            <a:endParaRPr b="0"/>
          </a:p>
          <a:p>
            <a:pPr marL="457200" lvl="0" indent="-355600" algn="l" rtl="0">
              <a:lnSpc>
                <a:spcPct val="100000"/>
              </a:lnSpc>
              <a:spcBef>
                <a:spcPts val="0"/>
              </a:spcBef>
              <a:spcAft>
                <a:spcPts val="0"/>
              </a:spcAft>
              <a:buSzPts val="2000"/>
              <a:buChar char="●"/>
            </a:pPr>
            <a:r>
              <a:rPr lang="en-US" i="1">
                <a:solidFill>
                  <a:srgbClr val="CC0000"/>
                </a:solidFill>
              </a:rPr>
              <a:t>Systems that require 100% accuracy</a:t>
            </a:r>
            <a:endParaRPr b="0"/>
          </a:p>
          <a:p>
            <a:pPr marL="457200" lvl="0" indent="-355600" algn="l" rtl="0">
              <a:lnSpc>
                <a:spcPct val="100000"/>
              </a:lnSpc>
              <a:spcBef>
                <a:spcPts val="0"/>
              </a:spcBef>
              <a:spcAft>
                <a:spcPts val="0"/>
              </a:spcAft>
              <a:buSzPts val="2000"/>
              <a:buChar char="●"/>
            </a:pPr>
            <a:r>
              <a:rPr lang="en-US" i="1">
                <a:solidFill>
                  <a:srgbClr val="CC0000"/>
                </a:solidFill>
              </a:rPr>
              <a:t>Situations with very little training data</a:t>
            </a:r>
            <a:endParaRPr b="0"/>
          </a:p>
          <a:p>
            <a:pPr marL="457200" lvl="0" indent="-355600" algn="l" rtl="0">
              <a:lnSpc>
                <a:spcPct val="100000"/>
              </a:lnSpc>
              <a:spcBef>
                <a:spcPts val="0"/>
              </a:spcBef>
              <a:spcAft>
                <a:spcPts val="0"/>
              </a:spcAft>
              <a:buSzPts val="2000"/>
              <a:buChar char="●"/>
            </a:pPr>
            <a:r>
              <a:rPr lang="en-US" i="1">
                <a:solidFill>
                  <a:srgbClr val="CC0000"/>
                </a:solidFill>
              </a:rPr>
              <a:t>Situations where hiring a person is easier, cheaper, and faster</a:t>
            </a:r>
            <a:endParaRPr i="1">
              <a:solidFill>
                <a:srgbClr val="CC0000"/>
              </a:solidFill>
            </a:endParaRPr>
          </a:p>
          <a:p>
            <a:pPr marL="457200" marR="0" lvl="0" indent="-355600" algn="l" rtl="0">
              <a:lnSpc>
                <a:spcPct val="100000"/>
              </a:lnSpc>
              <a:spcBef>
                <a:spcPts val="0"/>
              </a:spcBef>
              <a:spcAft>
                <a:spcPts val="0"/>
              </a:spcAft>
              <a:buSzPts val="2000"/>
              <a:buChar char="●"/>
            </a:pPr>
            <a:r>
              <a:rPr lang="en-US" i="1">
                <a:solidFill>
                  <a:srgbClr val="CC0000"/>
                </a:solidFill>
              </a:rPr>
              <a:t>A need to do “AI” without understanding what it is or what it’s for</a:t>
            </a:r>
            <a:endParaRPr b="0"/>
          </a:p>
        </p:txBody>
      </p:sp>
      <p:sp>
        <p:nvSpPr>
          <p:cNvPr id="285" name="Google Shape;285;p47"/>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are AI &amp; Cognitive Technologies not Suited for?</a:t>
            </a:r>
            <a:endParaRPr/>
          </a:p>
        </p:txBody>
      </p:sp>
      <p:pic>
        <p:nvPicPr>
          <p:cNvPr id="286" name="Google Shape;286;p47"/>
          <p:cNvPicPr preferRelativeResize="0"/>
          <p:nvPr/>
        </p:nvPicPr>
        <p:blipFill>
          <a:blip r:embed="rId3">
            <a:alphaModFix/>
          </a:blip>
          <a:stretch>
            <a:fillRect/>
          </a:stretch>
        </p:blipFill>
        <p:spPr>
          <a:xfrm>
            <a:off x="6434350" y="1738375"/>
            <a:ext cx="2513625" cy="1256799"/>
          </a:xfrm>
          <a:prstGeom prst="rect">
            <a:avLst/>
          </a:prstGeom>
          <a:noFill/>
          <a:ln>
            <a:noFill/>
          </a:ln>
        </p:spPr>
      </p:pic>
      <p:sp>
        <p:nvSpPr>
          <p:cNvPr id="287" name="Google Shape;287;p47"/>
          <p:cNvSpPr txBox="1"/>
          <p:nvPr/>
        </p:nvSpPr>
        <p:spPr>
          <a:xfrm>
            <a:off x="818950" y="3831500"/>
            <a:ext cx="68619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2200" b="1" i="1">
                <a:solidFill>
                  <a:schemeClr val="dk1"/>
                </a:solidFill>
                <a:latin typeface="Calibri"/>
                <a:ea typeface="Calibri"/>
                <a:cs typeface="Calibri"/>
                <a:sym typeface="Calibri"/>
              </a:rPr>
              <a:t>If it’s deterministic, use a programming approach</a:t>
            </a:r>
            <a:endParaRPr sz="2200" b="1" i="1">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8"/>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Definitions of Artificial Intelligence</a:t>
            </a:r>
            <a:endParaRPr/>
          </a:p>
        </p:txBody>
      </p:sp>
      <p:sp>
        <p:nvSpPr>
          <p:cNvPr id="293" name="Google Shape;293;p48"/>
          <p:cNvSpPr txBox="1">
            <a:spLocks noGrp="1"/>
          </p:cNvSpPr>
          <p:nvPr>
            <p:ph type="body" idx="1"/>
          </p:nvPr>
        </p:nvSpPr>
        <p:spPr>
          <a:xfrm>
            <a:off x="412725" y="1004975"/>
            <a:ext cx="8247000" cy="33267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Clr>
                <a:schemeClr val="dk1"/>
              </a:buClr>
              <a:buSzPts val="1100"/>
              <a:buFont typeface="Arial"/>
              <a:buNone/>
            </a:pPr>
            <a:r>
              <a:rPr lang="en-US" sz="1600" b="0"/>
              <a:t>Despite the term being officially coined in 1956, there’s</a:t>
            </a:r>
            <a:r>
              <a:rPr lang="en-US" sz="1600" i="1">
                <a:solidFill>
                  <a:srgbClr val="CC0000"/>
                </a:solidFill>
              </a:rPr>
              <a:t> no single, commonly accepted definition</a:t>
            </a:r>
            <a:r>
              <a:rPr lang="en-US" sz="1600" b="0"/>
              <a:t> of Artificial Intelligence:</a:t>
            </a:r>
            <a:endParaRPr sz="1600" b="0"/>
          </a:p>
          <a:p>
            <a:pPr marL="457200" lvl="0" indent="-304800" algn="l" rtl="0">
              <a:lnSpc>
                <a:spcPct val="90000"/>
              </a:lnSpc>
              <a:spcBef>
                <a:spcPts val="1000"/>
              </a:spcBef>
              <a:spcAft>
                <a:spcPts val="0"/>
              </a:spcAft>
              <a:buSzPts val="1200"/>
              <a:buChar char="●"/>
            </a:pPr>
            <a:r>
              <a:rPr lang="en-US" sz="1400"/>
              <a:t>“Artificial Intelligence is the science and engineering of making intelligent machines.” </a:t>
            </a:r>
            <a:r>
              <a:rPr lang="en-US" sz="1100" b="0"/>
              <a:t>-- John McCarthy, AI researcher at Stanford, MIT, and Dartmouth coined the phrase “Artificial Intelligence”</a:t>
            </a:r>
            <a:endParaRPr sz="1100" b="0"/>
          </a:p>
          <a:p>
            <a:pPr marL="457200" lvl="0" indent="-304800" algn="l" rtl="0">
              <a:lnSpc>
                <a:spcPct val="90000"/>
              </a:lnSpc>
              <a:spcBef>
                <a:spcPts val="1000"/>
              </a:spcBef>
              <a:spcAft>
                <a:spcPts val="0"/>
              </a:spcAft>
              <a:buSzPts val="1200"/>
              <a:buChar char="●"/>
            </a:pPr>
            <a:r>
              <a:rPr lang="en-US" sz="1400"/>
              <a:t>“Artificial Intelligence doesn’t mean [just] one thing… it’s a collection of practices and pieces that people put together.” </a:t>
            </a:r>
            <a:r>
              <a:rPr lang="en-US" sz="1100" b="0"/>
              <a:t>-- Rodney Brooks, pioneering AI researcher, MIT professor, Rethink Robotics, iRobot (Roomba)</a:t>
            </a:r>
            <a:endParaRPr sz="1100" b="0"/>
          </a:p>
          <a:p>
            <a:pPr marL="457200" lvl="0" indent="-304800" algn="l" rtl="0">
              <a:lnSpc>
                <a:spcPct val="90000"/>
              </a:lnSpc>
              <a:spcBef>
                <a:spcPts val="1000"/>
              </a:spcBef>
              <a:spcAft>
                <a:spcPts val="0"/>
              </a:spcAft>
              <a:buSzPts val="1200"/>
              <a:buChar char="●"/>
            </a:pPr>
            <a:r>
              <a:rPr lang="en-US" sz="1400"/>
              <a:t>“Artificial intelligence is that activity devoted to making machines intelligent, and intelligence is that quality that enables an entity to function appropriately and with foresight in its environment.” </a:t>
            </a:r>
            <a:r>
              <a:rPr lang="en-US" sz="1100"/>
              <a:t>-</a:t>
            </a:r>
            <a:r>
              <a:rPr lang="en-US" sz="1100" b="0"/>
              <a:t>- Nils J. Nilsson, Stanford University</a:t>
            </a:r>
            <a:endParaRPr sz="1100" b="0"/>
          </a:p>
          <a:p>
            <a:pPr marL="457200" lvl="0" indent="-304800" algn="l" rtl="0">
              <a:lnSpc>
                <a:spcPct val="90000"/>
              </a:lnSpc>
              <a:spcBef>
                <a:spcPts val="1000"/>
              </a:spcBef>
              <a:spcAft>
                <a:spcPts val="0"/>
              </a:spcAft>
              <a:buSzPts val="1200"/>
              <a:buChar char="●"/>
            </a:pPr>
            <a:r>
              <a:rPr lang="en-US" sz="1400"/>
              <a:t>AI is “intelligence that is not biological.” </a:t>
            </a:r>
            <a:r>
              <a:rPr lang="en-US" sz="1100" b="0"/>
              <a:t>- Max Tegmark, researcher, MIT professor</a:t>
            </a:r>
            <a:endParaRPr sz="1100" b="0"/>
          </a:p>
          <a:p>
            <a:pPr marL="457200" lvl="0" indent="-304800" algn="l" rtl="0">
              <a:lnSpc>
                <a:spcPct val="90000"/>
              </a:lnSpc>
              <a:spcBef>
                <a:spcPts val="1000"/>
              </a:spcBef>
              <a:spcAft>
                <a:spcPts val="0"/>
              </a:spcAft>
              <a:buSzPts val="1200"/>
              <a:buChar char="●"/>
            </a:pPr>
            <a:r>
              <a:rPr lang="en-US" sz="1400"/>
              <a:t>AI is “a branch of computer science that studies the properties of intelligence by synthesizing intelligence” </a:t>
            </a:r>
            <a:r>
              <a:rPr lang="en-US" sz="1100" b="0"/>
              <a:t>-- Herbert A. Simon, pioneering AI researcher, Carnegie Mellon</a:t>
            </a:r>
            <a:endParaRPr sz="1100" b="0"/>
          </a:p>
          <a:p>
            <a:pPr marL="0" lvl="0" indent="0" algn="l" rtl="0">
              <a:spcBef>
                <a:spcPts val="751"/>
              </a:spcBef>
              <a:spcAft>
                <a:spcPts val="0"/>
              </a:spcAft>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452425" y="262719"/>
            <a:ext cx="8247000" cy="804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600"/>
              <a:buFont typeface="Calibri"/>
              <a:buNone/>
            </a:pPr>
            <a:r>
              <a:rPr lang="en-US"/>
              <a:t>Course Structure </a:t>
            </a:r>
            <a:endParaRPr/>
          </a:p>
        </p:txBody>
      </p:sp>
      <p:grpSp>
        <p:nvGrpSpPr>
          <p:cNvPr id="140" name="Google Shape;140;p31"/>
          <p:cNvGrpSpPr/>
          <p:nvPr/>
        </p:nvGrpSpPr>
        <p:grpSpPr>
          <a:xfrm>
            <a:off x="1155392" y="1420740"/>
            <a:ext cx="6815830" cy="2699897"/>
            <a:chOff x="0" y="222177"/>
            <a:chExt cx="6815830" cy="2699897"/>
          </a:xfrm>
        </p:grpSpPr>
        <p:sp>
          <p:nvSpPr>
            <p:cNvPr id="141" name="Google Shape;141;p31"/>
            <p:cNvSpPr/>
            <p:nvPr/>
          </p:nvSpPr>
          <p:spPr>
            <a:xfrm>
              <a:off x="0" y="222177"/>
              <a:ext cx="2130000" cy="1278000"/>
            </a:xfrm>
            <a:prstGeom prst="roundRect">
              <a:avLst>
                <a:gd name="adj" fmla="val 16667"/>
              </a:avLst>
            </a:prstGeom>
            <a:solidFill>
              <a:srgbClr val="BFBFB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1"/>
            <p:cNvSpPr txBox="1"/>
            <p:nvPr/>
          </p:nvSpPr>
          <p:spPr>
            <a:xfrm>
              <a:off x="62385" y="284562"/>
              <a:ext cx="2005200" cy="1153200"/>
            </a:xfrm>
            <a:prstGeom prst="rect">
              <a:avLst/>
            </a:prstGeom>
            <a:noFill/>
            <a:ln>
              <a:noFill/>
            </a:ln>
          </p:spPr>
          <p:txBody>
            <a:bodyPr spcFirstLastPara="1" wrap="square" lIns="76200" tIns="76200" rIns="76200" bIns="762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900" b="1">
                  <a:solidFill>
                    <a:schemeClr val="lt1"/>
                  </a:solidFill>
                  <a:latin typeface="Calibri"/>
                  <a:ea typeface="Calibri"/>
                  <a:cs typeface="Calibri"/>
                  <a:sym typeface="Calibri"/>
                </a:rPr>
                <a:t>Introductions</a:t>
              </a:r>
              <a:endParaRPr sz="1700">
                <a:solidFill>
                  <a:schemeClr val="lt1"/>
                </a:solidFill>
                <a:latin typeface="Calibri"/>
                <a:ea typeface="Calibri"/>
                <a:cs typeface="Calibri"/>
                <a:sym typeface="Calibri"/>
              </a:endParaRPr>
            </a:p>
          </p:txBody>
        </p:sp>
        <p:sp>
          <p:nvSpPr>
            <p:cNvPr id="143" name="Google Shape;143;p31"/>
            <p:cNvSpPr/>
            <p:nvPr/>
          </p:nvSpPr>
          <p:spPr>
            <a:xfrm>
              <a:off x="2355609" y="222177"/>
              <a:ext cx="2130000" cy="1278000"/>
            </a:xfrm>
            <a:prstGeom prst="roundRect">
              <a:avLst>
                <a:gd name="adj" fmla="val 16667"/>
              </a:avLst>
            </a:prstGeom>
            <a:solidFill>
              <a:srgbClr val="A5A5A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1"/>
            <p:cNvSpPr txBox="1"/>
            <p:nvPr/>
          </p:nvSpPr>
          <p:spPr>
            <a:xfrm>
              <a:off x="2417994" y="284562"/>
              <a:ext cx="2005200" cy="1153200"/>
            </a:xfrm>
            <a:prstGeom prst="rect">
              <a:avLst/>
            </a:prstGeom>
            <a:noFill/>
            <a:ln>
              <a:noFill/>
            </a:ln>
          </p:spPr>
          <p:txBody>
            <a:bodyPr spcFirstLastPara="1" wrap="square" lIns="76200" tIns="76200" rIns="76200" bIns="762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900" b="1">
                  <a:solidFill>
                    <a:schemeClr val="lt1"/>
                  </a:solidFill>
                  <a:latin typeface="Calibri"/>
                  <a:ea typeface="Calibri"/>
                  <a:cs typeface="Calibri"/>
                  <a:sym typeface="Calibri"/>
                </a:rPr>
                <a:t>The Fundamentals of AI</a:t>
              </a:r>
              <a:endParaRPr sz="1700">
                <a:solidFill>
                  <a:schemeClr val="lt1"/>
                </a:solidFill>
                <a:latin typeface="Calibri"/>
                <a:ea typeface="Calibri"/>
                <a:cs typeface="Calibri"/>
                <a:sym typeface="Calibri"/>
              </a:endParaRPr>
            </a:p>
          </p:txBody>
        </p:sp>
        <p:sp>
          <p:nvSpPr>
            <p:cNvPr id="145" name="Google Shape;145;p31"/>
            <p:cNvSpPr/>
            <p:nvPr/>
          </p:nvSpPr>
          <p:spPr>
            <a:xfrm>
              <a:off x="4685830" y="222177"/>
              <a:ext cx="2130000" cy="1278000"/>
            </a:xfrm>
            <a:prstGeom prst="roundRect">
              <a:avLst>
                <a:gd name="adj" fmla="val 16667"/>
              </a:avLst>
            </a:prstGeom>
            <a:solidFill>
              <a:srgbClr val="A5A5A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txBox="1"/>
            <p:nvPr/>
          </p:nvSpPr>
          <p:spPr>
            <a:xfrm>
              <a:off x="4748215" y="284562"/>
              <a:ext cx="2005200" cy="1153200"/>
            </a:xfrm>
            <a:prstGeom prst="rect">
              <a:avLst/>
            </a:prstGeom>
            <a:noFill/>
            <a:ln>
              <a:noFill/>
            </a:ln>
          </p:spPr>
          <p:txBody>
            <a:bodyPr spcFirstLastPara="1" wrap="square" lIns="76200" tIns="76200" rIns="76200" bIns="762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800" b="1">
                  <a:solidFill>
                    <a:schemeClr val="lt1"/>
                  </a:solidFill>
                  <a:latin typeface="Source Sans Pro"/>
                  <a:ea typeface="Source Sans Pro"/>
                  <a:cs typeface="Source Sans Pro"/>
                  <a:sym typeface="Source Sans Pro"/>
                </a:rPr>
                <a:t>Applications &amp; ROI of AI</a:t>
              </a:r>
              <a:endParaRPr sz="1900" b="1">
                <a:solidFill>
                  <a:schemeClr val="lt1"/>
                </a:solidFill>
                <a:latin typeface="Calibri"/>
                <a:ea typeface="Calibri"/>
                <a:cs typeface="Calibri"/>
                <a:sym typeface="Calibri"/>
              </a:endParaRPr>
            </a:p>
          </p:txBody>
        </p:sp>
        <p:sp>
          <p:nvSpPr>
            <p:cNvPr id="147" name="Google Shape;147;p31"/>
            <p:cNvSpPr/>
            <p:nvPr/>
          </p:nvSpPr>
          <p:spPr>
            <a:xfrm>
              <a:off x="1064740" y="1644064"/>
              <a:ext cx="2130000" cy="1278000"/>
            </a:xfrm>
            <a:prstGeom prst="roundRect">
              <a:avLst>
                <a:gd name="adj" fmla="val 16667"/>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1"/>
            <p:cNvSpPr txBox="1"/>
            <p:nvPr/>
          </p:nvSpPr>
          <p:spPr>
            <a:xfrm>
              <a:off x="1140933" y="1776213"/>
              <a:ext cx="2005200" cy="1013700"/>
            </a:xfrm>
            <a:prstGeom prst="rect">
              <a:avLst/>
            </a:prstGeom>
            <a:noFill/>
            <a:ln>
              <a:noFill/>
            </a:ln>
          </p:spPr>
          <p:txBody>
            <a:bodyPr spcFirstLastPara="1" wrap="square" lIns="0" tIns="76200" rIns="0" bIns="762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600" b="1">
                  <a:solidFill>
                    <a:schemeClr val="lt1"/>
                  </a:solidFill>
                  <a:latin typeface="Source Sans Pro"/>
                  <a:ea typeface="Source Sans Pro"/>
                  <a:cs typeface="Source Sans Pro"/>
                  <a:sym typeface="Source Sans Pro"/>
                </a:rPr>
                <a:t>Causes of AI Project Failure</a:t>
              </a:r>
              <a:endParaRPr sz="1800" b="1">
                <a:solidFill>
                  <a:schemeClr val="lt1"/>
                </a:solidFill>
                <a:latin typeface="Calibri"/>
                <a:ea typeface="Calibri"/>
                <a:cs typeface="Calibri"/>
                <a:sym typeface="Calibri"/>
              </a:endParaRPr>
            </a:p>
          </p:txBody>
        </p:sp>
        <p:sp>
          <p:nvSpPr>
            <p:cNvPr id="149" name="Google Shape;149;p31"/>
            <p:cNvSpPr/>
            <p:nvPr/>
          </p:nvSpPr>
          <p:spPr>
            <a:xfrm>
              <a:off x="3454980" y="1644074"/>
              <a:ext cx="2130000" cy="1278000"/>
            </a:xfrm>
            <a:prstGeom prst="roundRect">
              <a:avLst>
                <a:gd name="adj" fmla="val 16667"/>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txBox="1"/>
            <p:nvPr/>
          </p:nvSpPr>
          <p:spPr>
            <a:xfrm>
              <a:off x="3503590" y="1706459"/>
              <a:ext cx="2005200" cy="1153200"/>
            </a:xfrm>
            <a:prstGeom prst="rect">
              <a:avLst/>
            </a:prstGeom>
            <a:noFill/>
            <a:ln>
              <a:noFill/>
            </a:ln>
          </p:spPr>
          <p:txBody>
            <a:bodyPr spcFirstLastPara="1" wrap="square" lIns="76200" tIns="76200" rIns="76200" bIns="762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800" b="1">
                  <a:solidFill>
                    <a:schemeClr val="lt1"/>
                  </a:solidFill>
                  <a:latin typeface="Calibri"/>
                  <a:ea typeface="Calibri"/>
                  <a:cs typeface="Calibri"/>
                  <a:sym typeface="Calibri"/>
                </a:rPr>
                <a:t>Data-Centric AI Methodologies</a:t>
              </a:r>
              <a:endParaRPr sz="2000">
                <a:solidFill>
                  <a:schemeClr val="lt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9"/>
          <p:cNvSpPr txBox="1">
            <a:spLocks noGrp="1"/>
          </p:cNvSpPr>
          <p:nvPr>
            <p:ph type="title"/>
          </p:nvPr>
        </p:nvSpPr>
        <p:spPr>
          <a:xfrm>
            <a:off x="439739" y="314220"/>
            <a:ext cx="3501900" cy="95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The Seven Patterns of AI</a:t>
            </a:r>
            <a:endParaRPr/>
          </a:p>
        </p:txBody>
      </p:sp>
      <p:pic>
        <p:nvPicPr>
          <p:cNvPr id="299" name="Google Shape;299;p49"/>
          <p:cNvPicPr preferRelativeResize="0"/>
          <p:nvPr/>
        </p:nvPicPr>
        <p:blipFill>
          <a:blip r:embed="rId3">
            <a:alphaModFix/>
          </a:blip>
          <a:stretch>
            <a:fillRect/>
          </a:stretch>
        </p:blipFill>
        <p:spPr>
          <a:xfrm>
            <a:off x="4421925" y="68825"/>
            <a:ext cx="4256400" cy="4324825"/>
          </a:xfrm>
          <a:prstGeom prst="rect">
            <a:avLst/>
          </a:prstGeom>
          <a:noFill/>
          <a:ln>
            <a:noFill/>
          </a:ln>
        </p:spPr>
      </p:pic>
      <p:sp>
        <p:nvSpPr>
          <p:cNvPr id="300" name="Google Shape;300;p49"/>
          <p:cNvSpPr txBox="1"/>
          <p:nvPr/>
        </p:nvSpPr>
        <p:spPr>
          <a:xfrm>
            <a:off x="439750" y="1810775"/>
            <a:ext cx="3501900" cy="15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highlight>
                  <a:srgbClr val="FFFFFF"/>
                </a:highlight>
                <a:latin typeface="Calibri"/>
                <a:ea typeface="Calibri"/>
                <a:cs typeface="Calibri"/>
                <a:sym typeface="Calibri"/>
              </a:rPr>
              <a:t>These patterns play a critical role in the </a:t>
            </a:r>
            <a:r>
              <a:rPr lang="en-US" sz="1800" b="1" i="1">
                <a:solidFill>
                  <a:schemeClr val="dk1"/>
                </a:solidFill>
                <a:highlight>
                  <a:srgbClr val="FFFFFF"/>
                </a:highlight>
                <a:latin typeface="Calibri"/>
                <a:ea typeface="Calibri"/>
                <a:cs typeface="Calibri"/>
                <a:sym typeface="Calibri"/>
              </a:rPr>
              <a:t>OECD’s definition of AI </a:t>
            </a:r>
            <a:r>
              <a:rPr lang="en-US" sz="1800">
                <a:solidFill>
                  <a:schemeClr val="dk1"/>
                </a:solidFill>
                <a:highlight>
                  <a:srgbClr val="FFFFFF"/>
                </a:highlight>
                <a:latin typeface="Calibri"/>
                <a:ea typeface="Calibri"/>
                <a:cs typeface="Calibri"/>
                <a:sym typeface="Calibri"/>
              </a:rPr>
              <a:t>and the </a:t>
            </a:r>
            <a:r>
              <a:rPr lang="en-US" sz="1800" b="1" i="1">
                <a:solidFill>
                  <a:schemeClr val="dk1"/>
                </a:solidFill>
                <a:highlight>
                  <a:srgbClr val="FFFFFF"/>
                </a:highlight>
                <a:latin typeface="Calibri"/>
                <a:ea typeface="Calibri"/>
                <a:cs typeface="Calibri"/>
                <a:sym typeface="Calibri"/>
              </a:rPr>
              <a:t>AI definition</a:t>
            </a:r>
            <a:r>
              <a:rPr lang="en-US" sz="1800">
                <a:solidFill>
                  <a:schemeClr val="dk1"/>
                </a:solidFill>
                <a:highlight>
                  <a:srgbClr val="FFFFFF"/>
                </a:highlight>
                <a:latin typeface="Calibri"/>
                <a:ea typeface="Calibri"/>
                <a:cs typeface="Calibri"/>
                <a:sym typeface="Calibri"/>
              </a:rPr>
              <a:t> in the </a:t>
            </a:r>
            <a:r>
              <a:rPr lang="en-US" sz="1800" b="1" i="1">
                <a:solidFill>
                  <a:schemeClr val="dk1"/>
                </a:solidFill>
                <a:highlight>
                  <a:srgbClr val="FFFFFF"/>
                </a:highlight>
                <a:latin typeface="Calibri"/>
                <a:ea typeface="Calibri"/>
                <a:cs typeface="Calibri"/>
                <a:sym typeface="Calibri"/>
              </a:rPr>
              <a:t>EU AI Act</a:t>
            </a:r>
            <a:r>
              <a:rPr lang="en-US" sz="1800">
                <a:solidFill>
                  <a:schemeClr val="dk1"/>
                </a:solidFill>
                <a:highlight>
                  <a:srgbClr val="FFFFFF"/>
                </a:highlight>
                <a:latin typeface="Calibri"/>
                <a:ea typeface="Calibri"/>
                <a:cs typeface="Calibri"/>
                <a:sym typeface="Calibri"/>
              </a:rPr>
              <a:t>.</a:t>
            </a: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900">
                <a:solidFill>
                  <a:schemeClr val="dk1"/>
                </a:solidFill>
                <a:highlight>
                  <a:srgbClr val="FFFFFF"/>
                </a:highlight>
                <a:latin typeface="Calibri"/>
                <a:ea typeface="Calibri"/>
                <a:cs typeface="Calibri"/>
                <a:sym typeface="Calibri"/>
              </a:rPr>
              <a:t>https://mneguidelines.oecd.org/RBC-and-artificial-intelligence.pdf</a:t>
            </a:r>
            <a:endParaRPr sz="9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0"/>
          <p:cNvSpPr txBox="1">
            <a:spLocks noGrp="1"/>
          </p:cNvSpPr>
          <p:nvPr>
            <p:ph type="body" idx="1"/>
          </p:nvPr>
        </p:nvSpPr>
        <p:spPr>
          <a:xfrm>
            <a:off x="191225" y="1004975"/>
            <a:ext cx="5679000" cy="3138300"/>
          </a:xfrm>
          <a:prstGeom prst="rect">
            <a:avLst/>
          </a:prstGeom>
        </p:spPr>
        <p:txBody>
          <a:bodyPr spcFirstLastPara="1" wrap="square" lIns="91425" tIns="45700" rIns="91425" bIns="45700" anchor="t" anchorCtr="0">
            <a:noAutofit/>
          </a:bodyPr>
          <a:lstStyle/>
          <a:p>
            <a:pPr marL="457200" lvl="0" indent="-342900" algn="l" rtl="0">
              <a:spcBef>
                <a:spcPts val="751"/>
              </a:spcBef>
              <a:spcAft>
                <a:spcPts val="0"/>
              </a:spcAft>
              <a:buSzPts val="1800"/>
              <a:buFont typeface="Calibri"/>
              <a:buChar char="●"/>
            </a:pPr>
            <a:r>
              <a:rPr lang="en-US" sz="1800" b="0"/>
              <a:t>Automating things is just the act of using machines to repeat tasks</a:t>
            </a:r>
            <a:endParaRPr sz="1800" b="0"/>
          </a:p>
          <a:p>
            <a:pPr marL="457200" lvl="0" indent="-342900" algn="l" rtl="0">
              <a:spcBef>
                <a:spcPts val="0"/>
              </a:spcBef>
              <a:spcAft>
                <a:spcPts val="0"/>
              </a:spcAft>
              <a:buSzPts val="1800"/>
              <a:buFont typeface="Calibri"/>
              <a:buChar char="●"/>
            </a:pPr>
            <a:r>
              <a:rPr lang="en-US" sz="1800" b="0"/>
              <a:t>Remember the three key aspects of intelligence: Perceive, Predict, Plan</a:t>
            </a:r>
            <a:endParaRPr sz="1800" b="0"/>
          </a:p>
          <a:p>
            <a:pPr marL="457200" lvl="0" indent="-342900" algn="l" rtl="0">
              <a:spcBef>
                <a:spcPts val="0"/>
              </a:spcBef>
              <a:spcAft>
                <a:spcPts val="0"/>
              </a:spcAft>
              <a:buSzPts val="1800"/>
              <a:buFont typeface="Calibri"/>
              <a:buChar char="●"/>
            </a:pPr>
            <a:r>
              <a:rPr lang="en-US" sz="1800" b="0"/>
              <a:t>Is there any machine learning in the system? </a:t>
            </a:r>
            <a:endParaRPr sz="1800" b="0"/>
          </a:p>
          <a:p>
            <a:pPr marL="457200" lvl="0" indent="-342900" algn="l" rtl="0">
              <a:spcBef>
                <a:spcPts val="0"/>
              </a:spcBef>
              <a:spcAft>
                <a:spcPts val="0"/>
              </a:spcAft>
              <a:buSzPts val="1800"/>
              <a:buFont typeface="Calibri"/>
              <a:buChar char="●"/>
            </a:pPr>
            <a:r>
              <a:rPr lang="en-US" sz="1800" b="0"/>
              <a:t>Can the system improve over time and with experience?</a:t>
            </a:r>
            <a:endParaRPr sz="1800" b="0"/>
          </a:p>
          <a:p>
            <a:pPr marL="457200" lvl="0" indent="-342900" algn="l" rtl="0">
              <a:spcBef>
                <a:spcPts val="0"/>
              </a:spcBef>
              <a:spcAft>
                <a:spcPts val="0"/>
              </a:spcAft>
              <a:buSzPts val="1800"/>
              <a:buFont typeface="Calibri"/>
              <a:buChar char="●"/>
            </a:pPr>
            <a:r>
              <a:rPr lang="en-US" sz="1800" b="0"/>
              <a:t>Can the system determine next steps and avoid exceptions without human intervention?</a:t>
            </a:r>
            <a:endParaRPr sz="1800" b="0"/>
          </a:p>
          <a:p>
            <a:pPr marL="0" lvl="0" indent="0" algn="l" rtl="0">
              <a:spcBef>
                <a:spcPts val="751"/>
              </a:spcBef>
              <a:spcAft>
                <a:spcPts val="0"/>
              </a:spcAft>
              <a:buNone/>
            </a:pPr>
            <a:r>
              <a:rPr lang="en-US" sz="2200" i="1"/>
              <a:t>If not, then it’s not intelligent</a:t>
            </a:r>
            <a:endParaRPr sz="2200"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sp>
        <p:nvSpPr>
          <p:cNvPr id="306" name="Google Shape;306;p50"/>
          <p:cNvSpPr txBox="1">
            <a:spLocks noGrp="1"/>
          </p:cNvSpPr>
          <p:nvPr>
            <p:ph type="title"/>
          </p:nvPr>
        </p:nvSpPr>
        <p:spPr>
          <a:xfrm>
            <a:off x="191213" y="147469"/>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Automation is Not Intelligence</a:t>
            </a:r>
            <a:endParaRPr/>
          </a:p>
        </p:txBody>
      </p:sp>
      <p:pic>
        <p:nvPicPr>
          <p:cNvPr id="307" name="Google Shape;307;p50"/>
          <p:cNvPicPr preferRelativeResize="0"/>
          <p:nvPr/>
        </p:nvPicPr>
        <p:blipFill>
          <a:blip r:embed="rId3">
            <a:alphaModFix/>
          </a:blip>
          <a:stretch>
            <a:fillRect/>
          </a:stretch>
        </p:blipFill>
        <p:spPr>
          <a:xfrm>
            <a:off x="6435585" y="2254119"/>
            <a:ext cx="2160300" cy="21603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308" name="Google Shape;308;p50"/>
          <p:cNvPicPr preferRelativeResize="0"/>
          <p:nvPr/>
        </p:nvPicPr>
        <p:blipFill>
          <a:blip r:embed="rId4">
            <a:alphaModFix/>
          </a:blip>
          <a:stretch>
            <a:fillRect/>
          </a:stretch>
        </p:blipFill>
        <p:spPr>
          <a:xfrm>
            <a:off x="5934225" y="277650"/>
            <a:ext cx="3162900" cy="17775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1"/>
          <p:cNvSpPr txBox="1">
            <a:spLocks noGrp="1"/>
          </p:cNvSpPr>
          <p:nvPr>
            <p:ph type="body" idx="1"/>
          </p:nvPr>
        </p:nvSpPr>
        <p:spPr>
          <a:xfrm>
            <a:off x="439747" y="1004975"/>
            <a:ext cx="6294300" cy="3138300"/>
          </a:xfrm>
          <a:prstGeom prst="rect">
            <a:avLst/>
          </a:prstGeom>
        </p:spPr>
        <p:txBody>
          <a:bodyPr spcFirstLastPara="1" wrap="square" lIns="91425" tIns="45700" rIns="91425" bIns="45700" anchor="t" anchorCtr="0">
            <a:noAutofit/>
          </a:bodyPr>
          <a:lstStyle/>
          <a:p>
            <a:pPr marL="457200" lvl="0" indent="-336550" algn="l" rtl="0">
              <a:spcBef>
                <a:spcPts val="751"/>
              </a:spcBef>
              <a:spcAft>
                <a:spcPts val="0"/>
              </a:spcAft>
              <a:buClr>
                <a:schemeClr val="dk1"/>
              </a:buClr>
              <a:buSzPts val="1700"/>
              <a:buChar char="●"/>
            </a:pPr>
            <a:r>
              <a:rPr lang="en-US" sz="1700"/>
              <a:t>Robotic Process Automation </a:t>
            </a:r>
            <a:endParaRPr sz="1700"/>
          </a:p>
          <a:p>
            <a:pPr marL="914400" lvl="1" indent="-323850" algn="l" rtl="0">
              <a:spcBef>
                <a:spcPts val="0"/>
              </a:spcBef>
              <a:spcAft>
                <a:spcPts val="0"/>
              </a:spcAft>
              <a:buSzPts val="1500"/>
              <a:buChar char="○"/>
            </a:pPr>
            <a:r>
              <a:rPr lang="en-US" sz="1500"/>
              <a:t>If you can automate hardware, why can’t you automate software?</a:t>
            </a:r>
            <a:endParaRPr sz="1500"/>
          </a:p>
          <a:p>
            <a:pPr marL="457200" lvl="0" indent="-336550" algn="l" rtl="0">
              <a:spcBef>
                <a:spcPts val="0"/>
              </a:spcBef>
              <a:spcAft>
                <a:spcPts val="0"/>
              </a:spcAft>
              <a:buClr>
                <a:schemeClr val="dk1"/>
              </a:buClr>
              <a:buSzPts val="1700"/>
              <a:buChar char="●"/>
            </a:pPr>
            <a:r>
              <a:rPr lang="en-US" sz="1700"/>
              <a:t>Software “bots”</a:t>
            </a:r>
            <a:endParaRPr sz="1700"/>
          </a:p>
          <a:p>
            <a:pPr marL="457200" lvl="0" indent="-336550" algn="l" rtl="0">
              <a:spcBef>
                <a:spcPts val="0"/>
              </a:spcBef>
              <a:spcAft>
                <a:spcPts val="0"/>
              </a:spcAft>
              <a:buClr>
                <a:schemeClr val="dk1"/>
              </a:buClr>
              <a:buSzPts val="1700"/>
              <a:buChar char="●"/>
            </a:pPr>
            <a:r>
              <a:rPr lang="en-US" sz="1700" b="0"/>
              <a:t>Automate repetitive tasks previously handled by humans</a:t>
            </a:r>
            <a:endParaRPr sz="1700" b="0"/>
          </a:p>
          <a:p>
            <a:pPr marL="914400" lvl="1" indent="-323977" algn="l" rtl="0">
              <a:spcBef>
                <a:spcPts val="0"/>
              </a:spcBef>
              <a:spcAft>
                <a:spcPts val="0"/>
              </a:spcAft>
              <a:buSzPts val="1502"/>
              <a:buChar char="○"/>
            </a:pPr>
            <a:r>
              <a:rPr lang="en-US" sz="1502"/>
              <a:t>“Swivel-chair” Integration</a:t>
            </a:r>
            <a:endParaRPr sz="1502"/>
          </a:p>
          <a:p>
            <a:pPr marL="457200" lvl="0" indent="-336550" algn="l" rtl="0">
              <a:spcBef>
                <a:spcPts val="0"/>
              </a:spcBef>
              <a:spcAft>
                <a:spcPts val="0"/>
              </a:spcAft>
              <a:buClr>
                <a:schemeClr val="dk1"/>
              </a:buClr>
              <a:buSzPts val="1700"/>
              <a:buChar char="●"/>
            </a:pPr>
            <a:r>
              <a:rPr lang="en-US" sz="1700" b="0"/>
              <a:t>Repeating User Interface tasks: keyboard, click, swipe, etc.</a:t>
            </a:r>
            <a:endParaRPr sz="1700" b="0"/>
          </a:p>
          <a:p>
            <a:pPr marL="457200" lvl="0" indent="-336550" algn="l" rtl="0">
              <a:spcBef>
                <a:spcPts val="0"/>
              </a:spcBef>
              <a:spcAft>
                <a:spcPts val="0"/>
              </a:spcAft>
              <a:buClr>
                <a:schemeClr val="dk1"/>
              </a:buClr>
              <a:buSzPts val="1700"/>
              <a:buChar char="●"/>
            </a:pPr>
            <a:r>
              <a:rPr lang="en-US" sz="1700" b="0"/>
              <a:t>Solves many problems of system-to-system integration</a:t>
            </a:r>
            <a:endParaRPr sz="1700" b="0"/>
          </a:p>
          <a:p>
            <a:pPr marL="0" lvl="0" indent="0" algn="l" rtl="0">
              <a:spcBef>
                <a:spcPts val="751"/>
              </a:spcBef>
              <a:spcAft>
                <a:spcPts val="0"/>
              </a:spcAft>
              <a:buNone/>
            </a:pPr>
            <a:r>
              <a:rPr lang="en-US" sz="1700">
                <a:solidFill>
                  <a:srgbClr val="7F7F7F"/>
                </a:solidFill>
              </a:rPr>
              <a:t>RPA is an alternate solution to Business Process Outsourcing (BPO) and APIs</a:t>
            </a:r>
            <a:endParaRPr sz="1400" b="0"/>
          </a:p>
          <a:p>
            <a:pPr marL="0" lvl="0" indent="0" algn="l" rtl="0">
              <a:spcBef>
                <a:spcPts val="751"/>
              </a:spcBef>
              <a:spcAft>
                <a:spcPts val="0"/>
              </a:spcAft>
              <a:buNone/>
            </a:pPr>
            <a:endParaRPr sz="1500" b="0"/>
          </a:p>
          <a:p>
            <a:pPr marL="0" lvl="0" indent="0" algn="l" rtl="0">
              <a:spcBef>
                <a:spcPts val="751"/>
              </a:spcBef>
              <a:spcAft>
                <a:spcPts val="0"/>
              </a:spcAft>
              <a:buNone/>
            </a:pPr>
            <a:r>
              <a:rPr lang="en-US" sz="1800" i="1"/>
              <a:t>We use RPA to take the “robot” out of the human</a:t>
            </a:r>
            <a:endParaRPr sz="1800" i="1"/>
          </a:p>
          <a:p>
            <a:pPr marL="0" lvl="0" indent="0" algn="l" rtl="0">
              <a:spcBef>
                <a:spcPts val="751"/>
              </a:spcBef>
              <a:spcAft>
                <a:spcPts val="0"/>
              </a:spcAft>
              <a:buNone/>
            </a:pPr>
            <a:r>
              <a:rPr lang="en-US" sz="1800" b="0" i="1"/>
              <a:t>The only “robots” in RPA are software bots</a:t>
            </a:r>
            <a:endParaRPr sz="1800" b="0" i="1"/>
          </a:p>
        </p:txBody>
      </p:sp>
      <p:sp>
        <p:nvSpPr>
          <p:cNvPr id="314" name="Google Shape;314;p51"/>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Robotic Process Automation (RPA)</a:t>
            </a:r>
            <a:endParaRPr/>
          </a:p>
        </p:txBody>
      </p:sp>
      <p:pic>
        <p:nvPicPr>
          <p:cNvPr id="315" name="Google Shape;315;p51"/>
          <p:cNvPicPr preferRelativeResize="0"/>
          <p:nvPr/>
        </p:nvPicPr>
        <p:blipFill>
          <a:blip r:embed="rId3">
            <a:alphaModFix/>
          </a:blip>
          <a:stretch>
            <a:fillRect/>
          </a:stretch>
        </p:blipFill>
        <p:spPr>
          <a:xfrm>
            <a:off x="6661600" y="1082250"/>
            <a:ext cx="2278800" cy="22788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2"/>
          <p:cNvSpPr txBox="1">
            <a:spLocks noGrp="1"/>
          </p:cNvSpPr>
          <p:nvPr>
            <p:ph type="title"/>
          </p:nvPr>
        </p:nvSpPr>
        <p:spPr>
          <a:xfrm>
            <a:off x="452450" y="764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Artificial General Intelligence (AGI) vs Narrow AI</a:t>
            </a:r>
            <a:endParaRPr/>
          </a:p>
        </p:txBody>
      </p:sp>
      <p:graphicFrame>
        <p:nvGraphicFramePr>
          <p:cNvPr id="321" name="Google Shape;321;p52"/>
          <p:cNvGraphicFramePr/>
          <p:nvPr/>
        </p:nvGraphicFramePr>
        <p:xfrm>
          <a:off x="514575" y="882525"/>
          <a:ext cx="3000000" cy="3000000"/>
        </p:xfrm>
        <a:graphic>
          <a:graphicData uri="http://schemas.openxmlformats.org/drawingml/2006/table">
            <a:tbl>
              <a:tblPr>
                <a:noFill/>
                <a:tableStyleId>{63C25F09-0208-43EF-8E20-9871D4ADA03A}</a:tableStyleId>
              </a:tblPr>
              <a:tblGrid>
                <a:gridCol w="3623475">
                  <a:extLst>
                    <a:ext uri="{9D8B030D-6E8A-4147-A177-3AD203B41FA5}">
                      <a16:colId xmlns:a16="http://schemas.microsoft.com/office/drawing/2014/main" val="20000"/>
                    </a:ext>
                  </a:extLst>
                </a:gridCol>
                <a:gridCol w="3623475">
                  <a:extLst>
                    <a:ext uri="{9D8B030D-6E8A-4147-A177-3AD203B41FA5}">
                      <a16:colId xmlns:a16="http://schemas.microsoft.com/office/drawing/2014/main" val="20001"/>
                    </a:ext>
                  </a:extLst>
                </a:gridCol>
              </a:tblGrid>
              <a:tr h="374575">
                <a:tc>
                  <a:txBody>
                    <a:bodyPr/>
                    <a:lstStyle/>
                    <a:p>
                      <a:pPr marL="0" lvl="0" indent="0" algn="ctr" rtl="0">
                        <a:spcBef>
                          <a:spcPts val="0"/>
                        </a:spcBef>
                        <a:spcAft>
                          <a:spcPts val="0"/>
                        </a:spcAft>
                        <a:buNone/>
                      </a:pPr>
                      <a:r>
                        <a:rPr lang="en-US" sz="1600" b="1">
                          <a:solidFill>
                            <a:schemeClr val="lt1"/>
                          </a:solidFill>
                          <a:latin typeface="Calibri"/>
                          <a:ea typeface="Calibri"/>
                          <a:cs typeface="Calibri"/>
                          <a:sym typeface="Calibri"/>
                        </a:rPr>
                        <a:t>Artificial General Intelligence (AGI)</a:t>
                      </a:r>
                      <a:endParaRPr sz="1600" b="1">
                        <a:solidFill>
                          <a:schemeClr val="lt1"/>
                        </a:solidFill>
                        <a:latin typeface="Calibri"/>
                        <a:ea typeface="Calibri"/>
                        <a:cs typeface="Calibri"/>
                        <a:sym typeface="Calibri"/>
                      </a:endParaRPr>
                    </a:p>
                  </a:txBody>
                  <a:tcPr marL="91425" marR="91425" marT="91425" marB="91425">
                    <a:lnL w="28575" cap="flat" cmpd="sng">
                      <a:solidFill>
                        <a:srgbClr val="7F7F7F"/>
                      </a:solidFill>
                      <a:prstDash val="solid"/>
                      <a:round/>
                      <a:headEnd type="none" w="sm" len="sm"/>
                      <a:tailEnd type="none" w="sm" len="sm"/>
                    </a:lnL>
                    <a:lnR w="28575" cap="flat" cmpd="sng">
                      <a:solidFill>
                        <a:srgbClr val="7F7F7F"/>
                      </a:solidFill>
                      <a:prstDash val="solid"/>
                      <a:round/>
                      <a:headEnd type="none" w="sm" len="sm"/>
                      <a:tailEnd type="none" w="sm" len="sm"/>
                    </a:lnR>
                    <a:lnT w="28575" cap="flat" cmpd="sng">
                      <a:solidFill>
                        <a:srgbClr val="7F7F7F"/>
                      </a:solidFill>
                      <a:prstDash val="solid"/>
                      <a:round/>
                      <a:headEnd type="none" w="sm" len="sm"/>
                      <a:tailEnd type="none" w="sm" len="sm"/>
                    </a:lnT>
                    <a:lnB w="28575" cap="flat" cmpd="sng">
                      <a:solidFill>
                        <a:srgbClr val="7F7F7F"/>
                      </a:solidFill>
                      <a:prstDash val="solid"/>
                      <a:round/>
                      <a:headEnd type="none" w="sm" len="sm"/>
                      <a:tailEnd type="none" w="sm" len="sm"/>
                    </a:lnB>
                    <a:solidFill>
                      <a:srgbClr val="7F7F7F"/>
                    </a:solidFill>
                  </a:tcPr>
                </a:tc>
                <a:tc>
                  <a:txBody>
                    <a:bodyPr/>
                    <a:lstStyle/>
                    <a:p>
                      <a:pPr marL="0" lvl="0" indent="0" algn="ctr" rtl="0">
                        <a:spcBef>
                          <a:spcPts val="0"/>
                        </a:spcBef>
                        <a:spcAft>
                          <a:spcPts val="0"/>
                        </a:spcAft>
                        <a:buNone/>
                      </a:pPr>
                      <a:r>
                        <a:rPr lang="en-US" sz="1600" b="1">
                          <a:solidFill>
                            <a:schemeClr val="lt1"/>
                          </a:solidFill>
                          <a:latin typeface="Calibri"/>
                          <a:ea typeface="Calibri"/>
                          <a:cs typeface="Calibri"/>
                          <a:sym typeface="Calibri"/>
                        </a:rPr>
                        <a:t>Narrow AI</a:t>
                      </a:r>
                      <a:endParaRPr sz="1600" b="1">
                        <a:solidFill>
                          <a:schemeClr val="lt1"/>
                        </a:solidFill>
                        <a:latin typeface="Calibri"/>
                        <a:ea typeface="Calibri"/>
                        <a:cs typeface="Calibri"/>
                        <a:sym typeface="Calibri"/>
                      </a:endParaRPr>
                    </a:p>
                  </a:txBody>
                  <a:tcPr marL="91425" marR="91425" marT="91425" marB="91425">
                    <a:lnL w="28575" cap="flat" cmpd="sng">
                      <a:solidFill>
                        <a:srgbClr val="7F7F7F"/>
                      </a:solidFill>
                      <a:prstDash val="solid"/>
                      <a:round/>
                      <a:headEnd type="none" w="sm" len="sm"/>
                      <a:tailEnd type="none" w="sm" len="sm"/>
                    </a:lnL>
                    <a:lnR w="28575" cap="flat" cmpd="sng">
                      <a:solidFill>
                        <a:srgbClr val="7F7F7F"/>
                      </a:solidFill>
                      <a:prstDash val="solid"/>
                      <a:round/>
                      <a:headEnd type="none" w="sm" len="sm"/>
                      <a:tailEnd type="none" w="sm" len="sm"/>
                    </a:lnR>
                    <a:lnT w="28575" cap="flat" cmpd="sng">
                      <a:solidFill>
                        <a:srgbClr val="7F7F7F"/>
                      </a:solidFill>
                      <a:prstDash val="solid"/>
                      <a:round/>
                      <a:headEnd type="none" w="sm" len="sm"/>
                      <a:tailEnd type="none" w="sm" len="sm"/>
                    </a:lnT>
                    <a:lnB w="28575" cap="flat" cmpd="sng">
                      <a:solidFill>
                        <a:srgbClr val="7F7F7F"/>
                      </a:solidFill>
                      <a:prstDash val="solid"/>
                      <a:round/>
                      <a:headEnd type="none" w="sm" len="sm"/>
                      <a:tailEnd type="none" w="sm" len="sm"/>
                    </a:lnB>
                    <a:solidFill>
                      <a:srgbClr val="1073D0"/>
                    </a:solidFill>
                  </a:tcPr>
                </a:tc>
                <a:extLst>
                  <a:ext uri="{0D108BD9-81ED-4DB2-BD59-A6C34878D82A}">
                    <a16:rowId xmlns:a16="http://schemas.microsoft.com/office/drawing/2014/main" val="10000"/>
                  </a:ext>
                </a:extLst>
              </a:tr>
              <a:tr h="3158025">
                <a:tc>
                  <a:txBody>
                    <a:bodyPr/>
                    <a:lstStyle/>
                    <a:p>
                      <a:pPr marL="457200" lvl="0" indent="-317500" algn="l" rtl="0">
                        <a:spcBef>
                          <a:spcPts val="0"/>
                        </a:spcBef>
                        <a:spcAft>
                          <a:spcPts val="0"/>
                        </a:spcAft>
                        <a:buSzPts val="1400"/>
                        <a:buChar char="●"/>
                      </a:pPr>
                      <a:r>
                        <a:rPr lang="en-US"/>
                        <a:t>The ability for </a:t>
                      </a:r>
                      <a:r>
                        <a:rPr lang="en-US" b="1"/>
                        <a:t>a machine to handle any cognitive or learning task</a:t>
                      </a:r>
                      <a:r>
                        <a:rPr lang="en-US"/>
                        <a:t> at human or superhuman levels. </a:t>
                      </a:r>
                      <a:endParaRPr/>
                    </a:p>
                    <a:p>
                      <a:pPr marL="457200" lvl="0" indent="-317500" algn="l" rtl="0">
                        <a:spcBef>
                          <a:spcPts val="0"/>
                        </a:spcBef>
                        <a:spcAft>
                          <a:spcPts val="0"/>
                        </a:spcAft>
                        <a:buSzPts val="1400"/>
                        <a:buChar char="●"/>
                      </a:pPr>
                      <a:r>
                        <a:rPr lang="en-US"/>
                        <a:t>Focused on </a:t>
                      </a:r>
                      <a:r>
                        <a:rPr lang="en-US" b="1"/>
                        <a:t>creating intelligent machines that can successfully perform any intellectual task</a:t>
                      </a:r>
                      <a:r>
                        <a:rPr lang="en-US"/>
                        <a:t> that a human is able to perform without requiring retraining or use of different machine learning models for different tasks.</a:t>
                      </a:r>
                      <a:endParaRPr/>
                    </a:p>
                    <a:p>
                      <a:pPr marL="457200" lvl="0" indent="-317500" algn="l" rtl="0">
                        <a:spcBef>
                          <a:spcPts val="0"/>
                        </a:spcBef>
                        <a:spcAft>
                          <a:spcPts val="0"/>
                        </a:spcAft>
                        <a:buSzPts val="1400"/>
                        <a:buChar char="●"/>
                      </a:pPr>
                      <a:r>
                        <a:rPr lang="en-US" b="1"/>
                        <a:t>Not fully realized,</a:t>
                      </a:r>
                      <a:r>
                        <a:rPr lang="en-US"/>
                        <a:t> with some questioning if it will be possible</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7F7F7F"/>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457200" lvl="0" indent="-317500" algn="l" rtl="0">
                        <a:spcBef>
                          <a:spcPts val="0"/>
                        </a:spcBef>
                        <a:spcAft>
                          <a:spcPts val="0"/>
                        </a:spcAft>
                        <a:buSzPts val="1400"/>
                        <a:buChar char="●"/>
                      </a:pPr>
                      <a:r>
                        <a:rPr lang="en-US"/>
                        <a:t>AI focuses on a </a:t>
                      </a:r>
                      <a:r>
                        <a:rPr lang="en-US" b="1"/>
                        <a:t>single or small set</a:t>
                      </a:r>
                      <a:r>
                        <a:rPr lang="en-US"/>
                        <a:t> or related learning tasks for a specific function. </a:t>
                      </a:r>
                      <a:endParaRPr/>
                    </a:p>
                    <a:p>
                      <a:pPr marL="457200" lvl="0" indent="-317500" algn="l" rtl="0">
                        <a:spcBef>
                          <a:spcPts val="0"/>
                        </a:spcBef>
                        <a:spcAft>
                          <a:spcPts val="0"/>
                        </a:spcAft>
                        <a:buSzPts val="1400"/>
                        <a:buChar char="●"/>
                      </a:pPr>
                      <a:r>
                        <a:rPr lang="en-US"/>
                        <a:t>Narrow AI applications </a:t>
                      </a:r>
                      <a:r>
                        <a:rPr lang="en-US" b="1"/>
                        <a:t>generally have to be retrained,</a:t>
                      </a:r>
                      <a:r>
                        <a:rPr lang="en-US"/>
                        <a:t> use completely different algorithmic approaches, and different data to be applied to different learning domains or tasks</a:t>
                      </a:r>
                      <a:endParaRPr/>
                    </a:p>
                    <a:p>
                      <a:pPr marL="457200" lvl="0" indent="-317500" algn="l" rtl="0">
                        <a:spcBef>
                          <a:spcPts val="0"/>
                        </a:spcBef>
                        <a:spcAft>
                          <a:spcPts val="0"/>
                        </a:spcAft>
                        <a:buSzPts val="1400"/>
                        <a:buChar char="●"/>
                      </a:pPr>
                      <a:r>
                        <a:rPr lang="en-US" b="1"/>
                        <a:t>Examples </a:t>
                      </a:r>
                      <a:r>
                        <a:rPr lang="en-US"/>
                        <a:t>of Narrow AI include:</a:t>
                      </a:r>
                      <a:endParaRPr/>
                    </a:p>
                    <a:p>
                      <a:pPr marL="914400" lvl="1" indent="-317500" algn="l" rtl="0">
                        <a:spcBef>
                          <a:spcPts val="0"/>
                        </a:spcBef>
                        <a:spcAft>
                          <a:spcPts val="0"/>
                        </a:spcAft>
                        <a:buSzPts val="1400"/>
                        <a:buChar char="○"/>
                      </a:pPr>
                      <a:r>
                        <a:rPr lang="en-US" b="1" i="1"/>
                        <a:t>Image recognition</a:t>
                      </a:r>
                      <a:endParaRPr b="1" i="1"/>
                    </a:p>
                    <a:p>
                      <a:pPr marL="914400" lvl="1" indent="-317500" algn="l" rtl="0">
                        <a:spcBef>
                          <a:spcPts val="0"/>
                        </a:spcBef>
                        <a:spcAft>
                          <a:spcPts val="0"/>
                        </a:spcAft>
                        <a:buSzPts val="1400"/>
                        <a:buChar char="○"/>
                      </a:pPr>
                      <a:r>
                        <a:rPr lang="en-US" b="1" i="1"/>
                        <a:t>Recommendation systems</a:t>
                      </a:r>
                      <a:endParaRPr b="1" i="1"/>
                    </a:p>
                    <a:p>
                      <a:pPr marL="914400" lvl="1" indent="-317500" algn="l" rtl="0">
                        <a:spcBef>
                          <a:spcPts val="0"/>
                        </a:spcBef>
                        <a:spcAft>
                          <a:spcPts val="0"/>
                        </a:spcAft>
                        <a:buSzPts val="1400"/>
                        <a:buChar char="○"/>
                      </a:pPr>
                      <a:r>
                        <a:rPr lang="en-US"/>
                        <a:t>AI powered </a:t>
                      </a:r>
                      <a:r>
                        <a:rPr lang="en-US" b="1" i="1"/>
                        <a:t>chatbots</a:t>
                      </a:r>
                      <a:endParaRPr b="1" i="1"/>
                    </a:p>
                    <a:p>
                      <a:pPr marL="914400" lvl="1" indent="-317500" algn="l" rtl="0">
                        <a:spcBef>
                          <a:spcPts val="0"/>
                        </a:spcBef>
                        <a:spcAft>
                          <a:spcPts val="0"/>
                        </a:spcAft>
                        <a:buSzPts val="1400"/>
                        <a:buChar char="○"/>
                      </a:pPr>
                      <a:r>
                        <a:rPr lang="en-US" b="1" i="1"/>
                        <a:t>Autonomous</a:t>
                      </a:r>
                      <a:r>
                        <a:rPr lang="en-US"/>
                        <a:t> Systems</a:t>
                      </a:r>
                      <a:endParaRPr/>
                    </a:p>
                    <a:p>
                      <a:pPr marL="914400" lvl="1" indent="-317500" algn="l" rtl="0">
                        <a:spcBef>
                          <a:spcPts val="0"/>
                        </a:spcBef>
                        <a:spcAft>
                          <a:spcPts val="0"/>
                        </a:spcAft>
                        <a:buSzPts val="1400"/>
                        <a:buChar char="○"/>
                      </a:pPr>
                      <a:r>
                        <a:rPr lang="en-US"/>
                        <a:t>Remember…</a:t>
                      </a:r>
                      <a:r>
                        <a:rPr lang="en-US" b="1" i="1"/>
                        <a:t>7 Patterns of AI</a:t>
                      </a:r>
                      <a:endParaRPr b="1" i="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7F7F7F"/>
                      </a:solidFill>
                      <a:prstDash val="solid"/>
                      <a:round/>
                      <a:headEnd type="none" w="sm" len="sm"/>
                      <a:tailEnd type="none" w="sm" len="sm"/>
                    </a:lnT>
                    <a:lnB w="28575"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3"/>
          <p:cNvSpPr txBox="1">
            <a:spLocks noGrp="1"/>
          </p:cNvSpPr>
          <p:nvPr>
            <p:ph type="title"/>
          </p:nvPr>
        </p:nvSpPr>
        <p:spPr>
          <a:xfrm>
            <a:off x="452450" y="80819"/>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Augmented Intelligence</a:t>
            </a:r>
            <a:endParaRPr/>
          </a:p>
        </p:txBody>
      </p:sp>
      <p:sp>
        <p:nvSpPr>
          <p:cNvPr id="327" name="Google Shape;327;p53"/>
          <p:cNvSpPr/>
          <p:nvPr/>
        </p:nvSpPr>
        <p:spPr>
          <a:xfrm>
            <a:off x="3577375" y="1257275"/>
            <a:ext cx="2924700" cy="30471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328" name="Google Shape;328;p53"/>
          <p:cNvSpPr/>
          <p:nvPr/>
        </p:nvSpPr>
        <p:spPr>
          <a:xfrm>
            <a:off x="339500" y="1197850"/>
            <a:ext cx="2673600" cy="31065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329" name="Google Shape;329;p53"/>
          <p:cNvSpPr txBox="1"/>
          <p:nvPr/>
        </p:nvSpPr>
        <p:spPr>
          <a:xfrm>
            <a:off x="291100" y="1197850"/>
            <a:ext cx="2730900" cy="120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a:solidFill>
                  <a:srgbClr val="1C3678"/>
                </a:solidFill>
                <a:latin typeface="Proxima Nova"/>
                <a:ea typeface="Proxima Nova"/>
                <a:cs typeface="Proxima Nova"/>
                <a:sym typeface="Proxima Nova"/>
              </a:rPr>
              <a:t>Humans</a:t>
            </a:r>
            <a:endParaRPr sz="1800" b="1">
              <a:solidFill>
                <a:srgbClr val="1C3678"/>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US" sz="1300" b="1">
                <a:solidFill>
                  <a:srgbClr val="38761D"/>
                </a:solidFill>
                <a:latin typeface="Proxima Nova"/>
                <a:ea typeface="Proxima Nova"/>
                <a:cs typeface="Proxima Nova"/>
                <a:sym typeface="Proxima Nova"/>
              </a:rPr>
              <a:t>Great At:</a:t>
            </a:r>
            <a:endParaRPr sz="1300" b="1">
              <a:solidFill>
                <a:srgbClr val="38761D"/>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38761D"/>
              </a:buClr>
              <a:buSzPts val="1300"/>
              <a:buFont typeface="Proxima Nova"/>
              <a:buChar char="★"/>
            </a:pPr>
            <a:r>
              <a:rPr lang="en-US" sz="1300">
                <a:solidFill>
                  <a:srgbClr val="38761D"/>
                </a:solidFill>
                <a:latin typeface="Proxima Nova"/>
                <a:ea typeface="Proxima Nova"/>
                <a:cs typeface="Proxima Nova"/>
                <a:sym typeface="Proxima Nova"/>
              </a:rPr>
              <a:t>Intuition</a:t>
            </a:r>
            <a:endParaRPr sz="1300">
              <a:solidFill>
                <a:srgbClr val="38761D"/>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38761D"/>
              </a:buClr>
              <a:buSzPts val="1300"/>
              <a:buFont typeface="Proxima Nova"/>
              <a:buChar char="★"/>
            </a:pPr>
            <a:r>
              <a:rPr lang="en-US" sz="1300">
                <a:solidFill>
                  <a:srgbClr val="38761D"/>
                </a:solidFill>
                <a:latin typeface="Proxima Nova"/>
                <a:ea typeface="Proxima Nova"/>
                <a:cs typeface="Proxima Nova"/>
                <a:sym typeface="Proxima Nova"/>
              </a:rPr>
              <a:t>Emotional IQ</a:t>
            </a:r>
            <a:endParaRPr sz="1300">
              <a:solidFill>
                <a:srgbClr val="38761D"/>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38761D"/>
              </a:buClr>
              <a:buSzPts val="1300"/>
              <a:buFont typeface="Proxima Nova"/>
              <a:buChar char="★"/>
            </a:pPr>
            <a:r>
              <a:rPr lang="en-US" sz="1300">
                <a:solidFill>
                  <a:srgbClr val="38761D"/>
                </a:solidFill>
                <a:latin typeface="Proxima Nova"/>
                <a:ea typeface="Proxima Nova"/>
                <a:cs typeface="Proxima Nova"/>
                <a:sym typeface="Proxima Nova"/>
              </a:rPr>
              <a:t>Common Sense</a:t>
            </a:r>
            <a:endParaRPr sz="1300">
              <a:solidFill>
                <a:srgbClr val="38761D"/>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38761D"/>
              </a:buClr>
              <a:buSzPts val="1300"/>
              <a:buFont typeface="Proxima Nova"/>
              <a:buChar char="★"/>
            </a:pPr>
            <a:r>
              <a:rPr lang="en-US" sz="1300">
                <a:solidFill>
                  <a:srgbClr val="38761D"/>
                </a:solidFill>
                <a:latin typeface="Proxima Nova"/>
                <a:ea typeface="Proxima Nova"/>
                <a:cs typeface="Proxima Nova"/>
                <a:sym typeface="Proxima Nova"/>
              </a:rPr>
              <a:t>Creativity</a:t>
            </a:r>
            <a:endParaRPr sz="1300">
              <a:solidFill>
                <a:srgbClr val="38761D"/>
              </a:solidFill>
              <a:latin typeface="Proxima Nova"/>
              <a:ea typeface="Proxima Nova"/>
              <a:cs typeface="Proxima Nova"/>
              <a:sym typeface="Proxima Nova"/>
            </a:endParaRPr>
          </a:p>
          <a:p>
            <a:pPr marL="0" lvl="0" indent="0" algn="l" rtl="0">
              <a:lnSpc>
                <a:spcPct val="115000"/>
              </a:lnSpc>
              <a:spcBef>
                <a:spcPts val="1000"/>
              </a:spcBef>
              <a:spcAft>
                <a:spcPts val="0"/>
              </a:spcAft>
              <a:buNone/>
            </a:pPr>
            <a:r>
              <a:rPr lang="en-US" sz="1300" b="1">
                <a:solidFill>
                  <a:srgbClr val="FF0000"/>
                </a:solidFill>
                <a:latin typeface="Proxima Nova"/>
                <a:ea typeface="Proxima Nova"/>
                <a:cs typeface="Proxima Nova"/>
                <a:sym typeface="Proxima Nova"/>
              </a:rPr>
              <a:t>Poor At:</a:t>
            </a:r>
            <a:endParaRPr sz="1300" b="1">
              <a:solidFill>
                <a:srgbClr val="FF0000"/>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FF0000"/>
              </a:buClr>
              <a:buSzPts val="1300"/>
              <a:buFont typeface="Proxima Nova"/>
              <a:buChar char="★"/>
            </a:pPr>
            <a:r>
              <a:rPr lang="en-US" sz="1300">
                <a:solidFill>
                  <a:srgbClr val="FF0000"/>
                </a:solidFill>
                <a:latin typeface="Proxima Nova"/>
                <a:ea typeface="Proxima Nova"/>
                <a:cs typeface="Proxima Nova"/>
                <a:sym typeface="Proxima Nova"/>
              </a:rPr>
              <a:t>Probabilistic Thinking</a:t>
            </a:r>
            <a:endParaRPr sz="1300">
              <a:solidFill>
                <a:srgbClr val="FF0000"/>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FF0000"/>
              </a:buClr>
              <a:buSzPts val="1300"/>
              <a:buFont typeface="Proxima Nova"/>
              <a:buChar char="★"/>
            </a:pPr>
            <a:r>
              <a:rPr lang="en-US" sz="1300">
                <a:solidFill>
                  <a:srgbClr val="FF0000"/>
                </a:solidFill>
                <a:latin typeface="Proxima Nova"/>
                <a:ea typeface="Proxima Nova"/>
                <a:cs typeface="Proxima Nova"/>
                <a:sym typeface="Proxima Nova"/>
              </a:rPr>
              <a:t>Dealing with large volumes of info</a:t>
            </a:r>
            <a:endParaRPr sz="1300">
              <a:solidFill>
                <a:srgbClr val="FF0000"/>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FF0000"/>
              </a:buClr>
              <a:buSzPts val="1300"/>
              <a:buFont typeface="Proxima Nova"/>
              <a:buChar char="★"/>
            </a:pPr>
            <a:r>
              <a:rPr lang="en-US" sz="1300">
                <a:solidFill>
                  <a:srgbClr val="FF0000"/>
                </a:solidFill>
                <a:latin typeface="Proxima Nova"/>
                <a:ea typeface="Proxima Nova"/>
                <a:cs typeface="Proxima Nova"/>
                <a:sym typeface="Proxima Nova"/>
              </a:rPr>
              <a:t>Bias</a:t>
            </a:r>
            <a:endParaRPr sz="1300">
              <a:solidFill>
                <a:srgbClr val="FF0000"/>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300">
              <a:solidFill>
                <a:srgbClr val="595959"/>
              </a:solidFill>
              <a:latin typeface="Proxima Nova"/>
              <a:ea typeface="Proxima Nova"/>
              <a:cs typeface="Proxima Nova"/>
              <a:sym typeface="Proxima Nova"/>
            </a:endParaRPr>
          </a:p>
        </p:txBody>
      </p:sp>
      <p:sp>
        <p:nvSpPr>
          <p:cNvPr id="330" name="Google Shape;330;p53"/>
          <p:cNvSpPr txBox="1"/>
          <p:nvPr/>
        </p:nvSpPr>
        <p:spPr>
          <a:xfrm>
            <a:off x="3558763" y="1257275"/>
            <a:ext cx="2961900" cy="120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a:solidFill>
                  <a:srgbClr val="EB5600"/>
                </a:solidFill>
                <a:latin typeface="Proxima Nova"/>
                <a:ea typeface="Proxima Nova"/>
                <a:cs typeface="Proxima Nova"/>
                <a:sym typeface="Proxima Nova"/>
              </a:rPr>
              <a:t>AI</a:t>
            </a:r>
            <a:endParaRPr sz="1800" b="1">
              <a:solidFill>
                <a:srgbClr val="EB5600"/>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US" sz="1300" b="1">
                <a:solidFill>
                  <a:srgbClr val="38761D"/>
                </a:solidFill>
                <a:latin typeface="Proxima Nova"/>
                <a:ea typeface="Proxima Nova"/>
                <a:cs typeface="Proxima Nova"/>
                <a:sym typeface="Proxima Nova"/>
              </a:rPr>
              <a:t>Great At:</a:t>
            </a:r>
            <a:endParaRPr sz="1300" b="1">
              <a:solidFill>
                <a:srgbClr val="38761D"/>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38761D"/>
              </a:buClr>
              <a:buSzPts val="1300"/>
              <a:buFont typeface="Proxima Nova"/>
              <a:buChar char="★"/>
            </a:pPr>
            <a:r>
              <a:rPr lang="en-US" sz="1300">
                <a:solidFill>
                  <a:srgbClr val="38761D"/>
                </a:solidFill>
                <a:latin typeface="Proxima Nova"/>
                <a:ea typeface="Proxima Nova"/>
                <a:cs typeface="Proxima Nova"/>
                <a:sym typeface="Proxima Nova"/>
              </a:rPr>
              <a:t>Probabilistic Thinking</a:t>
            </a:r>
            <a:endParaRPr sz="1300">
              <a:solidFill>
                <a:srgbClr val="38761D"/>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38761D"/>
              </a:buClr>
              <a:buSzPts val="1300"/>
              <a:buFont typeface="Proxima Nova"/>
              <a:buChar char="★"/>
            </a:pPr>
            <a:r>
              <a:rPr lang="en-US" sz="1300">
                <a:solidFill>
                  <a:srgbClr val="38761D"/>
                </a:solidFill>
                <a:latin typeface="Proxima Nova"/>
                <a:ea typeface="Proxima Nova"/>
                <a:cs typeface="Proxima Nova"/>
                <a:sym typeface="Proxima Nova"/>
              </a:rPr>
              <a:t>Dealing with large volumes of info</a:t>
            </a:r>
            <a:endParaRPr sz="1300">
              <a:solidFill>
                <a:srgbClr val="38761D"/>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38761D"/>
              </a:buClr>
              <a:buSzPts val="1300"/>
              <a:buFont typeface="Proxima Nova"/>
              <a:buChar char="★"/>
            </a:pPr>
            <a:r>
              <a:rPr lang="en-US" sz="1300">
                <a:solidFill>
                  <a:srgbClr val="38761D"/>
                </a:solidFill>
                <a:latin typeface="Proxima Nova"/>
                <a:ea typeface="Proxima Nova"/>
                <a:cs typeface="Proxima Nova"/>
                <a:sym typeface="Proxima Nova"/>
              </a:rPr>
              <a:t>Being Trained</a:t>
            </a:r>
            <a:endParaRPr sz="1300">
              <a:solidFill>
                <a:srgbClr val="38761D"/>
              </a:solidFill>
              <a:latin typeface="Proxima Nova"/>
              <a:ea typeface="Proxima Nova"/>
              <a:cs typeface="Proxima Nova"/>
              <a:sym typeface="Proxima Nova"/>
            </a:endParaRPr>
          </a:p>
          <a:p>
            <a:pPr marL="0" lvl="0" indent="0" algn="l" rtl="0">
              <a:lnSpc>
                <a:spcPct val="115000"/>
              </a:lnSpc>
              <a:spcBef>
                <a:spcPts val="1000"/>
              </a:spcBef>
              <a:spcAft>
                <a:spcPts val="0"/>
              </a:spcAft>
              <a:buNone/>
            </a:pPr>
            <a:r>
              <a:rPr lang="en-US" sz="1300" b="1">
                <a:solidFill>
                  <a:srgbClr val="FF0000"/>
                </a:solidFill>
                <a:latin typeface="Proxima Nova"/>
                <a:ea typeface="Proxima Nova"/>
                <a:cs typeface="Proxima Nova"/>
                <a:sym typeface="Proxima Nova"/>
              </a:rPr>
              <a:t>Poor At:</a:t>
            </a:r>
            <a:endParaRPr sz="1300" b="1">
              <a:solidFill>
                <a:srgbClr val="FF0000"/>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FF0000"/>
              </a:buClr>
              <a:buSzPts val="1300"/>
              <a:buFont typeface="Proxima Nova"/>
              <a:buChar char="★"/>
            </a:pPr>
            <a:r>
              <a:rPr lang="en-US" sz="1300">
                <a:solidFill>
                  <a:srgbClr val="FF0000"/>
                </a:solidFill>
                <a:latin typeface="Proxima Nova"/>
                <a:ea typeface="Proxima Nova"/>
                <a:cs typeface="Proxima Nova"/>
                <a:sym typeface="Proxima Nova"/>
              </a:rPr>
              <a:t>Intuition</a:t>
            </a:r>
            <a:endParaRPr sz="1300">
              <a:solidFill>
                <a:srgbClr val="FF0000"/>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FF0000"/>
              </a:buClr>
              <a:buSzPts val="1300"/>
              <a:buFont typeface="Proxima Nova"/>
              <a:buChar char="★"/>
            </a:pPr>
            <a:r>
              <a:rPr lang="en-US" sz="1300">
                <a:solidFill>
                  <a:srgbClr val="FF0000"/>
                </a:solidFill>
                <a:latin typeface="Proxima Nova"/>
                <a:ea typeface="Proxima Nova"/>
                <a:cs typeface="Proxima Nova"/>
                <a:sym typeface="Proxima Nova"/>
              </a:rPr>
              <a:t>Emotional IQ</a:t>
            </a:r>
            <a:endParaRPr sz="1300">
              <a:solidFill>
                <a:srgbClr val="FF0000"/>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FF0000"/>
              </a:buClr>
              <a:buSzPts val="1300"/>
              <a:buFont typeface="Proxima Nova"/>
              <a:buChar char="★"/>
            </a:pPr>
            <a:r>
              <a:rPr lang="en-US" sz="1300">
                <a:solidFill>
                  <a:srgbClr val="FF0000"/>
                </a:solidFill>
                <a:latin typeface="Proxima Nova"/>
                <a:ea typeface="Proxima Nova"/>
                <a:cs typeface="Proxima Nova"/>
                <a:sym typeface="Proxima Nova"/>
              </a:rPr>
              <a:t>Common Sense</a:t>
            </a:r>
            <a:endParaRPr sz="1300">
              <a:solidFill>
                <a:srgbClr val="FF0000"/>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FF0000"/>
              </a:buClr>
              <a:buSzPts val="1300"/>
              <a:buFont typeface="Proxima Nova"/>
              <a:buChar char="★"/>
            </a:pPr>
            <a:r>
              <a:rPr lang="en-US" sz="1300">
                <a:solidFill>
                  <a:srgbClr val="FF0000"/>
                </a:solidFill>
                <a:latin typeface="Proxima Nova"/>
                <a:ea typeface="Proxima Nova"/>
                <a:cs typeface="Proxima Nova"/>
                <a:sym typeface="Proxima Nova"/>
              </a:rPr>
              <a:t>Creativity</a:t>
            </a:r>
            <a:endParaRPr sz="1300">
              <a:solidFill>
                <a:srgbClr val="FF0000"/>
              </a:solidFill>
              <a:latin typeface="Proxima Nova"/>
              <a:ea typeface="Proxima Nova"/>
              <a:cs typeface="Proxima Nova"/>
              <a:sym typeface="Proxima Nova"/>
            </a:endParaRPr>
          </a:p>
          <a:p>
            <a:pPr marL="457200" lvl="0" indent="-311150" algn="l" rtl="0">
              <a:lnSpc>
                <a:spcPct val="115000"/>
              </a:lnSpc>
              <a:spcBef>
                <a:spcPts val="0"/>
              </a:spcBef>
              <a:spcAft>
                <a:spcPts val="0"/>
              </a:spcAft>
              <a:buClr>
                <a:srgbClr val="FF0000"/>
              </a:buClr>
              <a:buSzPts val="1300"/>
              <a:buFont typeface="Proxima Nova"/>
              <a:buChar char="★"/>
            </a:pPr>
            <a:r>
              <a:rPr lang="en-US" sz="1300">
                <a:solidFill>
                  <a:srgbClr val="FF0000"/>
                </a:solidFill>
                <a:latin typeface="Proxima Nova"/>
                <a:ea typeface="Proxima Nova"/>
                <a:cs typeface="Proxima Nova"/>
                <a:sym typeface="Proxima Nova"/>
              </a:rPr>
              <a:t>Bias</a:t>
            </a:r>
            <a:endParaRPr sz="1300">
              <a:solidFill>
                <a:srgbClr val="FF0000"/>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300" b="1">
              <a:solidFill>
                <a:srgbClr val="595959"/>
              </a:solidFill>
              <a:latin typeface="Proxima Nova"/>
              <a:ea typeface="Proxima Nova"/>
              <a:cs typeface="Proxima Nova"/>
              <a:sym typeface="Proxima Nova"/>
            </a:endParaRPr>
          </a:p>
        </p:txBody>
      </p:sp>
      <p:sp>
        <p:nvSpPr>
          <p:cNvPr id="331" name="Google Shape;331;p53"/>
          <p:cNvSpPr txBox="1"/>
          <p:nvPr/>
        </p:nvSpPr>
        <p:spPr>
          <a:xfrm>
            <a:off x="3017275" y="1922375"/>
            <a:ext cx="560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b="1">
                <a:solidFill>
                  <a:srgbClr val="EB5600"/>
                </a:solidFill>
                <a:latin typeface="Proxima Nova"/>
                <a:ea typeface="Proxima Nova"/>
                <a:cs typeface="Proxima Nova"/>
                <a:sym typeface="Proxima Nova"/>
              </a:rPr>
              <a:t>+</a:t>
            </a:r>
            <a:endParaRPr sz="7200" b="1">
              <a:solidFill>
                <a:srgbClr val="EB5600"/>
              </a:solidFill>
              <a:latin typeface="Proxima Nova"/>
              <a:ea typeface="Proxima Nova"/>
              <a:cs typeface="Proxima Nova"/>
              <a:sym typeface="Proxima Nova"/>
            </a:endParaRPr>
          </a:p>
        </p:txBody>
      </p:sp>
      <p:sp>
        <p:nvSpPr>
          <p:cNvPr id="332" name="Google Shape;332;p53"/>
          <p:cNvSpPr txBox="1"/>
          <p:nvPr/>
        </p:nvSpPr>
        <p:spPr>
          <a:xfrm>
            <a:off x="6417900" y="2016125"/>
            <a:ext cx="560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b="1">
                <a:solidFill>
                  <a:srgbClr val="EB5600"/>
                </a:solidFill>
                <a:latin typeface="Proxima Nova"/>
                <a:ea typeface="Proxima Nova"/>
                <a:cs typeface="Proxima Nova"/>
                <a:sym typeface="Proxima Nova"/>
              </a:rPr>
              <a:t>=</a:t>
            </a:r>
            <a:endParaRPr sz="7200" b="1">
              <a:solidFill>
                <a:srgbClr val="EB5600"/>
              </a:solidFill>
              <a:latin typeface="Proxima Nova"/>
              <a:ea typeface="Proxima Nova"/>
              <a:cs typeface="Proxima Nova"/>
              <a:sym typeface="Proxima Nova"/>
            </a:endParaRPr>
          </a:p>
        </p:txBody>
      </p:sp>
      <p:sp>
        <p:nvSpPr>
          <p:cNvPr id="333" name="Google Shape;333;p53"/>
          <p:cNvSpPr txBox="1"/>
          <p:nvPr/>
        </p:nvSpPr>
        <p:spPr>
          <a:xfrm>
            <a:off x="6901800" y="2074775"/>
            <a:ext cx="21120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rgbClr val="0000FF"/>
                </a:solidFill>
                <a:latin typeface="Proxima Nova"/>
                <a:ea typeface="Proxima Nova"/>
                <a:cs typeface="Proxima Nova"/>
                <a:sym typeface="Proxima Nova"/>
              </a:rPr>
              <a:t>Augmented</a:t>
            </a:r>
            <a:endParaRPr sz="2800" b="1">
              <a:solidFill>
                <a:srgbClr val="0000FF"/>
              </a:solidFill>
              <a:latin typeface="Proxima Nova"/>
              <a:ea typeface="Proxima Nova"/>
              <a:cs typeface="Proxima Nova"/>
              <a:sym typeface="Proxima Nova"/>
            </a:endParaRPr>
          </a:p>
          <a:p>
            <a:pPr marL="0" lvl="0" indent="0" algn="ctr" rtl="0">
              <a:spcBef>
                <a:spcPts val="0"/>
              </a:spcBef>
              <a:spcAft>
                <a:spcPts val="0"/>
              </a:spcAft>
              <a:buNone/>
            </a:pPr>
            <a:r>
              <a:rPr lang="en-US" sz="2800" b="1">
                <a:solidFill>
                  <a:srgbClr val="0000FF"/>
                </a:solidFill>
                <a:latin typeface="Proxima Nova"/>
                <a:ea typeface="Proxima Nova"/>
                <a:cs typeface="Proxima Nova"/>
                <a:sym typeface="Proxima Nova"/>
              </a:rPr>
              <a:t>Intelligence</a:t>
            </a:r>
            <a:endParaRPr sz="2800" b="1">
              <a:solidFill>
                <a:srgbClr val="0000FF"/>
              </a:solidFill>
              <a:latin typeface="Proxima Nova"/>
              <a:ea typeface="Proxima Nova"/>
              <a:cs typeface="Proxima Nova"/>
              <a:sym typeface="Proxima Nova"/>
            </a:endParaRPr>
          </a:p>
        </p:txBody>
      </p:sp>
      <p:pic>
        <p:nvPicPr>
          <p:cNvPr id="334" name="Google Shape;334;p53"/>
          <p:cNvPicPr preferRelativeResize="0"/>
          <p:nvPr/>
        </p:nvPicPr>
        <p:blipFill>
          <a:blip r:embed="rId3">
            <a:alphaModFix amt="23000"/>
          </a:blip>
          <a:stretch>
            <a:fillRect/>
          </a:stretch>
        </p:blipFill>
        <p:spPr>
          <a:xfrm flipH="1">
            <a:off x="1742600" y="772125"/>
            <a:ext cx="1971466" cy="3502525"/>
          </a:xfrm>
          <a:prstGeom prst="rect">
            <a:avLst/>
          </a:prstGeom>
          <a:noFill/>
          <a:ln>
            <a:noFill/>
          </a:ln>
        </p:spPr>
      </p:pic>
      <p:pic>
        <p:nvPicPr>
          <p:cNvPr id="335" name="Google Shape;335;p53"/>
          <p:cNvPicPr preferRelativeResize="0"/>
          <p:nvPr/>
        </p:nvPicPr>
        <p:blipFill>
          <a:blip r:embed="rId4">
            <a:alphaModFix amt="14000"/>
          </a:blip>
          <a:stretch>
            <a:fillRect/>
          </a:stretch>
        </p:blipFill>
        <p:spPr>
          <a:xfrm>
            <a:off x="4572000" y="677150"/>
            <a:ext cx="2961900" cy="378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4"/>
          <p:cNvSpPr txBox="1">
            <a:spLocks noGrp="1"/>
          </p:cNvSpPr>
          <p:nvPr>
            <p:ph type="title"/>
          </p:nvPr>
        </p:nvSpPr>
        <p:spPr>
          <a:xfrm>
            <a:off x="452450" y="1474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Generative AI</a:t>
            </a:r>
            <a:endParaRPr/>
          </a:p>
        </p:txBody>
      </p:sp>
      <p:sp>
        <p:nvSpPr>
          <p:cNvPr id="341" name="Google Shape;341;p54"/>
          <p:cNvSpPr txBox="1">
            <a:spLocks noGrp="1"/>
          </p:cNvSpPr>
          <p:nvPr>
            <p:ph type="body" idx="1"/>
          </p:nvPr>
        </p:nvSpPr>
        <p:spPr>
          <a:xfrm>
            <a:off x="452449" y="806650"/>
            <a:ext cx="5311200" cy="3108900"/>
          </a:xfrm>
          <a:prstGeom prst="rect">
            <a:avLst/>
          </a:prstGeom>
        </p:spPr>
        <p:txBody>
          <a:bodyPr spcFirstLastPara="1" wrap="square" lIns="91425" tIns="45700" rIns="91425" bIns="45700" anchor="t" anchorCtr="0">
            <a:noAutofit/>
          </a:bodyPr>
          <a:lstStyle/>
          <a:p>
            <a:pPr marL="457200" lvl="0" indent="-330200" algn="l" rtl="0">
              <a:lnSpc>
                <a:spcPct val="100000"/>
              </a:lnSpc>
              <a:spcBef>
                <a:spcPts val="751"/>
              </a:spcBef>
              <a:spcAft>
                <a:spcPts val="0"/>
              </a:spcAft>
              <a:buSzPts val="1600"/>
              <a:buChar char="●"/>
            </a:pPr>
            <a:r>
              <a:rPr lang="en-US" sz="1600" b="0"/>
              <a:t>Machine learning systems are good at discovering patterns, either by being trained (supervised), through discovery (unsupervised), or trial and error (reinforcement)</a:t>
            </a:r>
            <a:endParaRPr sz="1600" b="0"/>
          </a:p>
          <a:p>
            <a:pPr marL="457200" lvl="0" indent="-330200" algn="l" rtl="0">
              <a:lnSpc>
                <a:spcPct val="100000"/>
              </a:lnSpc>
              <a:spcBef>
                <a:spcPts val="0"/>
              </a:spcBef>
              <a:spcAft>
                <a:spcPts val="0"/>
              </a:spcAft>
              <a:buSzPts val="1600"/>
              <a:buChar char="●"/>
            </a:pPr>
            <a:r>
              <a:rPr lang="en-US" sz="1600" b="0"/>
              <a:t>What if we can create new data that is similar to the patterns we have already found?</a:t>
            </a:r>
            <a:endParaRPr sz="1600" b="0"/>
          </a:p>
          <a:p>
            <a:pPr marL="457200" lvl="0" indent="-330200" algn="l" rtl="0">
              <a:lnSpc>
                <a:spcPct val="100000"/>
              </a:lnSpc>
              <a:spcBef>
                <a:spcPts val="0"/>
              </a:spcBef>
              <a:spcAft>
                <a:spcPts val="0"/>
              </a:spcAft>
              <a:buSzPts val="1600"/>
              <a:buChar char="●"/>
            </a:pPr>
            <a:r>
              <a:rPr lang="en-US" sz="1600" b="0"/>
              <a:t>Generative AI is the application of machine learning techniques to the creation of new data based on learned patterns</a:t>
            </a:r>
            <a:endParaRPr sz="1600" b="0"/>
          </a:p>
          <a:p>
            <a:pPr marL="457200" lvl="0" indent="-330200" algn="l" rtl="0">
              <a:lnSpc>
                <a:spcPct val="100000"/>
              </a:lnSpc>
              <a:spcBef>
                <a:spcPts val="0"/>
              </a:spcBef>
              <a:spcAft>
                <a:spcPts val="0"/>
              </a:spcAft>
              <a:buSzPts val="1600"/>
              <a:buChar char="●"/>
            </a:pPr>
            <a:r>
              <a:rPr lang="en-US" sz="1600" b="0"/>
              <a:t>Generative AI models are a type of deep learning neural network model</a:t>
            </a:r>
            <a:endParaRPr sz="1600"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342" name="Google Shape;342;p54"/>
          <p:cNvPicPr preferRelativeResize="0"/>
          <p:nvPr/>
        </p:nvPicPr>
        <p:blipFill>
          <a:blip r:embed="rId3">
            <a:alphaModFix/>
          </a:blip>
          <a:stretch>
            <a:fillRect/>
          </a:stretch>
        </p:blipFill>
        <p:spPr>
          <a:xfrm>
            <a:off x="5885550" y="806650"/>
            <a:ext cx="3108900" cy="31089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5"/>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Generative AI “Hallucination”</a:t>
            </a:r>
            <a:endParaRPr/>
          </a:p>
        </p:txBody>
      </p:sp>
      <p:sp>
        <p:nvSpPr>
          <p:cNvPr id="348" name="Google Shape;348;p55"/>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42900" algn="l" rtl="0">
              <a:lnSpc>
                <a:spcPct val="100000"/>
              </a:lnSpc>
              <a:spcBef>
                <a:spcPts val="751"/>
              </a:spcBef>
              <a:spcAft>
                <a:spcPts val="0"/>
              </a:spcAft>
              <a:buSzPts val="1800"/>
              <a:buChar char="●"/>
            </a:pPr>
            <a:r>
              <a:rPr lang="en-US" sz="1800" b="0"/>
              <a:t>GenAI models don’t really “understand” what they are generating</a:t>
            </a:r>
            <a:endParaRPr sz="1800" b="0"/>
          </a:p>
          <a:p>
            <a:pPr marL="457200" lvl="0" indent="-342900" algn="l" rtl="0">
              <a:lnSpc>
                <a:spcPct val="100000"/>
              </a:lnSpc>
              <a:spcBef>
                <a:spcPts val="0"/>
              </a:spcBef>
              <a:spcAft>
                <a:spcPts val="0"/>
              </a:spcAft>
              <a:buSzPts val="1800"/>
              <a:buChar char="●"/>
            </a:pPr>
            <a:r>
              <a:rPr lang="en-US" sz="1800" b="0"/>
              <a:t>Some more advanced LLMs have better chance of catching falsehoods in data, but all Gen AI models are susceptible to “hallucination”</a:t>
            </a:r>
            <a:endParaRPr sz="1800" b="0"/>
          </a:p>
          <a:p>
            <a:pPr marL="457200" lvl="0" indent="-342900" algn="l" rtl="0">
              <a:lnSpc>
                <a:spcPct val="100000"/>
              </a:lnSpc>
              <a:spcBef>
                <a:spcPts val="0"/>
              </a:spcBef>
              <a:spcAft>
                <a:spcPts val="0"/>
              </a:spcAft>
              <a:buSzPts val="1800"/>
              <a:buChar char="●"/>
            </a:pPr>
            <a:r>
              <a:rPr lang="en-US" sz="1800" b="0"/>
              <a:t>The Image generation equivalent of hallucination: the “fingers” problem</a:t>
            </a:r>
            <a:endParaRPr sz="1800" b="0"/>
          </a:p>
        </p:txBody>
      </p:sp>
      <p:pic>
        <p:nvPicPr>
          <p:cNvPr id="349" name="Google Shape;349;p55"/>
          <p:cNvPicPr preferRelativeResize="0"/>
          <p:nvPr/>
        </p:nvPicPr>
        <p:blipFill>
          <a:blip r:embed="rId3">
            <a:alphaModFix/>
          </a:blip>
          <a:stretch>
            <a:fillRect/>
          </a:stretch>
        </p:blipFill>
        <p:spPr>
          <a:xfrm>
            <a:off x="6085150" y="1150230"/>
            <a:ext cx="2601600" cy="2601600"/>
          </a:xfrm>
          <a:prstGeom prst="roundRect">
            <a:avLst>
              <a:gd name="adj" fmla="val 12218"/>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6"/>
          <p:cNvSpPr txBox="1">
            <a:spLocks noGrp="1"/>
          </p:cNvSpPr>
          <p:nvPr>
            <p:ph type="title"/>
          </p:nvPr>
        </p:nvSpPr>
        <p:spPr>
          <a:xfrm>
            <a:off x="452450" y="17769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Large Language Models </a:t>
            </a:r>
            <a:endParaRPr/>
          </a:p>
        </p:txBody>
      </p:sp>
      <p:sp>
        <p:nvSpPr>
          <p:cNvPr id="355" name="Google Shape;355;p56"/>
          <p:cNvSpPr txBox="1">
            <a:spLocks noGrp="1"/>
          </p:cNvSpPr>
          <p:nvPr>
            <p:ph type="body" idx="1"/>
          </p:nvPr>
        </p:nvSpPr>
        <p:spPr>
          <a:xfrm>
            <a:off x="439725" y="982300"/>
            <a:ext cx="7761900" cy="3360600"/>
          </a:xfrm>
          <a:prstGeom prst="rect">
            <a:avLst/>
          </a:prstGeom>
        </p:spPr>
        <p:txBody>
          <a:bodyPr spcFirstLastPara="1" wrap="square" lIns="91425" tIns="45700" rIns="91425" bIns="45700" anchor="t" anchorCtr="0">
            <a:noAutofit/>
          </a:bodyPr>
          <a:lstStyle/>
          <a:p>
            <a:pPr marL="457200" lvl="0" indent="-342900" algn="l" rtl="0">
              <a:lnSpc>
                <a:spcPct val="100000"/>
              </a:lnSpc>
              <a:spcBef>
                <a:spcPts val="751"/>
              </a:spcBef>
              <a:spcAft>
                <a:spcPts val="0"/>
              </a:spcAft>
              <a:buSzPts val="1800"/>
              <a:buChar char="●"/>
            </a:pPr>
            <a:r>
              <a:rPr lang="en-US" sz="1800" b="0"/>
              <a:t>Large language models (LLMs) are trained deep-learning neural network models that are configured to generate human understandable text from human provided input prompts. </a:t>
            </a:r>
            <a:endParaRPr sz="1800" b="0"/>
          </a:p>
          <a:p>
            <a:pPr marL="457200" lvl="0" indent="-342900" algn="l" rtl="0">
              <a:lnSpc>
                <a:spcPct val="100000"/>
              </a:lnSpc>
              <a:spcBef>
                <a:spcPts val="0"/>
              </a:spcBef>
              <a:spcAft>
                <a:spcPts val="0"/>
              </a:spcAft>
              <a:buSzPts val="1800"/>
              <a:buChar char="●"/>
            </a:pPr>
            <a:r>
              <a:rPr lang="en-US" sz="1800" b="0"/>
              <a:t>They use very large data sets to understand, summarize, generate and predict new content.</a:t>
            </a:r>
            <a:endParaRPr sz="1800" b="0"/>
          </a:p>
          <a:p>
            <a:pPr marL="457200" lvl="0" indent="-342900" algn="l" rtl="0">
              <a:lnSpc>
                <a:spcPct val="100000"/>
              </a:lnSpc>
              <a:spcBef>
                <a:spcPts val="0"/>
              </a:spcBef>
              <a:spcAft>
                <a:spcPts val="0"/>
              </a:spcAft>
              <a:buSzPts val="1800"/>
              <a:buChar char="●"/>
            </a:pPr>
            <a:r>
              <a:rPr lang="en-US" sz="1800" b="0"/>
              <a:t>LLMs leverage Transformer models which have proven to be especially powerful for Natural Language Processing applications and image generation, but have shown versatility in a wide range of applications even in use cases for computer vision. </a:t>
            </a:r>
            <a:endParaRPr sz="1800" b="0"/>
          </a:p>
          <a:p>
            <a:pPr marL="0" lvl="0" indent="0" algn="l" rtl="0">
              <a:spcBef>
                <a:spcPts val="751"/>
              </a:spcBef>
              <a:spcAft>
                <a:spcPts val="0"/>
              </a:spcAft>
              <a:buNone/>
            </a:pPr>
            <a:endParaRPr sz="1600" b="0"/>
          </a:p>
          <a:p>
            <a:pPr marL="0" lvl="0" indent="0" algn="l" rtl="0">
              <a:spcBef>
                <a:spcPts val="751"/>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Transformer Models</a:t>
            </a:r>
            <a:endParaRPr/>
          </a:p>
        </p:txBody>
      </p:sp>
      <p:sp>
        <p:nvSpPr>
          <p:cNvPr id="361" name="Google Shape;361;p57"/>
          <p:cNvSpPr txBox="1">
            <a:spLocks noGrp="1"/>
          </p:cNvSpPr>
          <p:nvPr>
            <p:ph type="body" idx="1"/>
          </p:nvPr>
        </p:nvSpPr>
        <p:spPr>
          <a:xfrm>
            <a:off x="254012" y="1234125"/>
            <a:ext cx="4873800" cy="3108900"/>
          </a:xfrm>
          <a:prstGeom prst="rect">
            <a:avLst/>
          </a:prstGeom>
        </p:spPr>
        <p:txBody>
          <a:bodyPr spcFirstLastPara="1" wrap="square" lIns="91425" tIns="45700" rIns="91425" bIns="45700" anchor="t" anchorCtr="0">
            <a:noAutofit/>
          </a:bodyPr>
          <a:lstStyle/>
          <a:p>
            <a:pPr marL="457200" lvl="0" indent="-330200" algn="l" rtl="0">
              <a:spcBef>
                <a:spcPts val="751"/>
              </a:spcBef>
              <a:spcAft>
                <a:spcPts val="0"/>
              </a:spcAft>
              <a:buSzPts val="1600"/>
              <a:buChar char="●"/>
            </a:pPr>
            <a:r>
              <a:rPr lang="en-US" sz="1600" b="0"/>
              <a:t>A type of deep learning model designed for processing sequential data like text, images, or audio.</a:t>
            </a:r>
            <a:endParaRPr sz="1600" b="0"/>
          </a:p>
          <a:p>
            <a:pPr marL="457200" lvl="0" indent="-330200" algn="l" rtl="0">
              <a:spcBef>
                <a:spcPts val="0"/>
              </a:spcBef>
              <a:spcAft>
                <a:spcPts val="0"/>
              </a:spcAft>
              <a:buSzPts val="1600"/>
              <a:buChar char="●"/>
            </a:pPr>
            <a:r>
              <a:rPr lang="en-US" sz="1600" b="0"/>
              <a:t>Utilizes mechanisms like self-attention to understand relationships between elements in a sequence.</a:t>
            </a:r>
            <a:endParaRPr sz="1600" b="0"/>
          </a:p>
          <a:p>
            <a:pPr marL="457200" lvl="0" indent="-330200" algn="l" rtl="0">
              <a:spcBef>
                <a:spcPts val="0"/>
              </a:spcBef>
              <a:spcAft>
                <a:spcPts val="0"/>
              </a:spcAft>
              <a:buSzPts val="1600"/>
              <a:buChar char="●"/>
            </a:pPr>
            <a:r>
              <a:rPr lang="en-US" sz="1600" b="0"/>
              <a:t>Highly effective for tasks such as natural language processing (NLP), image generation, and more.</a:t>
            </a:r>
            <a:endParaRPr sz="1600" b="0"/>
          </a:p>
          <a:p>
            <a:pPr marL="457200" lvl="0" indent="-330200" algn="l" rtl="0">
              <a:spcBef>
                <a:spcPts val="0"/>
              </a:spcBef>
              <a:spcAft>
                <a:spcPts val="0"/>
              </a:spcAft>
              <a:buSzPts val="1600"/>
              <a:buChar char="●"/>
            </a:pPr>
            <a:r>
              <a:rPr lang="en-US" sz="1600" b="0"/>
              <a:t>Known for scalability, versatility, and state-of-the-art performance in various AI applications.</a:t>
            </a:r>
            <a:endParaRPr sz="1600" b="0"/>
          </a:p>
          <a:p>
            <a:pPr marL="0" lvl="0" indent="0" algn="l" rtl="0">
              <a:spcBef>
                <a:spcPts val="751"/>
              </a:spcBef>
              <a:spcAft>
                <a:spcPts val="0"/>
              </a:spcAft>
              <a:buNone/>
            </a:pPr>
            <a:endParaRPr/>
          </a:p>
        </p:txBody>
      </p:sp>
      <p:pic>
        <p:nvPicPr>
          <p:cNvPr id="362" name="Google Shape;362;p57"/>
          <p:cNvPicPr preferRelativeResize="0"/>
          <p:nvPr/>
        </p:nvPicPr>
        <p:blipFill>
          <a:blip r:embed="rId3">
            <a:alphaModFix/>
          </a:blip>
          <a:stretch>
            <a:fillRect/>
          </a:stretch>
        </p:blipFill>
        <p:spPr>
          <a:xfrm>
            <a:off x="5127800" y="1234125"/>
            <a:ext cx="3902400" cy="2575500"/>
          </a:xfrm>
          <a:prstGeom prst="roundRect">
            <a:avLst>
              <a:gd name="adj" fmla="val 10211"/>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is Transformative &amp; Transformation is Disruptive</a:t>
            </a:r>
            <a:endParaRPr/>
          </a:p>
        </p:txBody>
      </p:sp>
      <p:sp>
        <p:nvSpPr>
          <p:cNvPr id="368" name="Google Shape;368;p58"/>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b="0"/>
              <a:t>Artificial Intelligence is transformative </a:t>
            </a:r>
            <a:endParaRPr b="0"/>
          </a:p>
          <a:p>
            <a:pPr marL="457200" lvl="0" indent="-355600" algn="l" rtl="0">
              <a:spcBef>
                <a:spcPts val="0"/>
              </a:spcBef>
              <a:spcAft>
                <a:spcPts val="0"/>
              </a:spcAft>
              <a:buSzPts val="2000"/>
              <a:buChar char="➔"/>
            </a:pPr>
            <a:r>
              <a:rPr lang="en-US" b="0"/>
              <a:t>Transformative technologies are also usually very disruptive.</a:t>
            </a:r>
            <a:endParaRPr b="0"/>
          </a:p>
          <a:p>
            <a:pPr marL="457200" lvl="0" indent="-355600" algn="l" rtl="0">
              <a:spcBef>
                <a:spcPts val="0"/>
              </a:spcBef>
              <a:spcAft>
                <a:spcPts val="0"/>
              </a:spcAft>
              <a:buSzPts val="2000"/>
              <a:buChar char="➔"/>
            </a:pPr>
            <a:r>
              <a:rPr lang="en-US" b="0"/>
              <a:t>Every major wave of technology that’s transformative has this impact.</a:t>
            </a:r>
            <a:endParaRPr b="0"/>
          </a:p>
          <a:p>
            <a:pPr marL="457200" lvl="0" indent="0" algn="l" rtl="0">
              <a:spcBef>
                <a:spcPts val="751"/>
              </a:spcBef>
              <a:spcAft>
                <a:spcPts val="0"/>
              </a:spcAft>
              <a:buNone/>
            </a:pPr>
            <a:endParaRPr b="0"/>
          </a:p>
          <a:p>
            <a:pPr marL="0" lvl="0" indent="0" algn="l" rtl="0">
              <a:spcBef>
                <a:spcPts val="751"/>
              </a:spcBef>
              <a:spcAft>
                <a:spcPts val="0"/>
              </a:spcAft>
              <a:buNone/>
            </a:pPr>
            <a:r>
              <a:rPr lang="en-US" sz="2200" i="1"/>
              <a:t>Trustworthy AI requires Responsible AI</a:t>
            </a:r>
            <a:endParaRPr sz="2200" i="1"/>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369" name="Google Shape;369;p58"/>
          <p:cNvPicPr preferRelativeResize="0"/>
          <p:nvPr/>
        </p:nvPicPr>
        <p:blipFill>
          <a:blip r:embed="rId3">
            <a:alphaModFix/>
          </a:blip>
          <a:stretch>
            <a:fillRect/>
          </a:stretch>
        </p:blipFill>
        <p:spPr>
          <a:xfrm>
            <a:off x="5550650" y="1082249"/>
            <a:ext cx="2916300" cy="29163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439738" y="277644"/>
            <a:ext cx="8247062" cy="80467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sz="2800">
                <a:latin typeface="Lato"/>
                <a:ea typeface="Lato"/>
                <a:cs typeface="Lato"/>
                <a:sym typeface="Lato"/>
              </a:rPr>
              <a:t>About the Presenters</a:t>
            </a:r>
            <a:endParaRPr/>
          </a:p>
        </p:txBody>
      </p:sp>
      <p:pic>
        <p:nvPicPr>
          <p:cNvPr id="156" name="Google Shape;156;p32"/>
          <p:cNvPicPr preferRelativeResize="0"/>
          <p:nvPr/>
        </p:nvPicPr>
        <p:blipFill rotWithShape="1">
          <a:blip r:embed="rId3">
            <a:alphaModFix/>
          </a:blip>
          <a:srcRect t="-2112" b="22080"/>
          <a:stretch/>
        </p:blipFill>
        <p:spPr>
          <a:xfrm>
            <a:off x="754725" y="945050"/>
            <a:ext cx="2325600" cy="17061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157" name="Google Shape;157;p32"/>
          <p:cNvPicPr preferRelativeResize="0"/>
          <p:nvPr/>
        </p:nvPicPr>
        <p:blipFill>
          <a:blip r:embed="rId4">
            <a:alphaModFix/>
          </a:blip>
          <a:stretch>
            <a:fillRect/>
          </a:stretch>
        </p:blipFill>
        <p:spPr>
          <a:xfrm>
            <a:off x="4046250" y="842925"/>
            <a:ext cx="2298900" cy="2298900"/>
          </a:xfrm>
          <a:prstGeom prst="roundRect">
            <a:avLst>
              <a:gd name="adj" fmla="val 8031"/>
            </a:avLst>
          </a:prstGeom>
          <a:noFill/>
          <a:ln>
            <a:noFill/>
          </a:ln>
          <a:effectLst>
            <a:outerShdw blurRad="57150" dist="19050" dir="5400000" algn="bl" rotWithShape="0">
              <a:srgbClr val="000000">
                <a:alpha val="50000"/>
              </a:srgbClr>
            </a:outerShdw>
          </a:effectLst>
        </p:spPr>
      </p:pic>
      <p:pic>
        <p:nvPicPr>
          <p:cNvPr id="158" name="Google Shape;158;p32"/>
          <p:cNvPicPr preferRelativeResize="0"/>
          <p:nvPr/>
        </p:nvPicPr>
        <p:blipFill>
          <a:blip r:embed="rId5">
            <a:alphaModFix/>
          </a:blip>
          <a:stretch>
            <a:fillRect/>
          </a:stretch>
        </p:blipFill>
        <p:spPr>
          <a:xfrm>
            <a:off x="4140925" y="3484350"/>
            <a:ext cx="2298900" cy="787738"/>
          </a:xfrm>
          <a:prstGeom prst="rect">
            <a:avLst/>
          </a:prstGeom>
          <a:noFill/>
          <a:ln>
            <a:noFill/>
          </a:ln>
        </p:spPr>
      </p:pic>
      <p:pic>
        <p:nvPicPr>
          <p:cNvPr id="159" name="Google Shape;159;p32"/>
          <p:cNvPicPr preferRelativeResize="0"/>
          <p:nvPr/>
        </p:nvPicPr>
        <p:blipFill>
          <a:blip r:embed="rId6">
            <a:alphaModFix/>
          </a:blip>
          <a:stretch>
            <a:fillRect/>
          </a:stretch>
        </p:blipFill>
        <p:spPr>
          <a:xfrm>
            <a:off x="6439825" y="1706739"/>
            <a:ext cx="2611551" cy="1366271"/>
          </a:xfrm>
          <a:prstGeom prst="rect">
            <a:avLst/>
          </a:prstGeom>
          <a:noFill/>
          <a:ln>
            <a:noFill/>
          </a:ln>
        </p:spPr>
      </p:pic>
      <p:pic>
        <p:nvPicPr>
          <p:cNvPr id="160" name="Google Shape;160;p32"/>
          <p:cNvPicPr preferRelativeResize="0"/>
          <p:nvPr/>
        </p:nvPicPr>
        <p:blipFill rotWithShape="1">
          <a:blip r:embed="rId7">
            <a:alphaModFix/>
          </a:blip>
          <a:srcRect t="2543" b="2543"/>
          <a:stretch/>
        </p:blipFill>
        <p:spPr>
          <a:xfrm>
            <a:off x="783450" y="2780449"/>
            <a:ext cx="2325600" cy="17061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9"/>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Disruption can be Good</a:t>
            </a:r>
            <a:endParaRPr/>
          </a:p>
        </p:txBody>
      </p:sp>
      <p:sp>
        <p:nvSpPr>
          <p:cNvPr id="375" name="Google Shape;375;p59"/>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b="0"/>
              <a:t>Improving quality of life</a:t>
            </a:r>
            <a:endParaRPr b="0"/>
          </a:p>
          <a:p>
            <a:pPr marL="457200" lvl="0" indent="-355600" algn="l" rtl="0">
              <a:spcBef>
                <a:spcPts val="0"/>
              </a:spcBef>
              <a:spcAft>
                <a:spcPts val="0"/>
              </a:spcAft>
              <a:buSzPts val="2000"/>
              <a:buChar char="●"/>
            </a:pPr>
            <a:r>
              <a:rPr lang="en-US" b="0"/>
              <a:t>Improving productivity</a:t>
            </a:r>
            <a:endParaRPr b="0"/>
          </a:p>
          <a:p>
            <a:pPr marL="457200" lvl="0" indent="-355600" algn="l" rtl="0">
              <a:spcBef>
                <a:spcPts val="0"/>
              </a:spcBef>
              <a:spcAft>
                <a:spcPts val="0"/>
              </a:spcAft>
              <a:buSzPts val="2000"/>
              <a:buChar char="●"/>
            </a:pPr>
            <a:r>
              <a:rPr lang="en-US" b="0"/>
              <a:t>Enhancing our work, personal, and social experiences</a:t>
            </a:r>
            <a:endParaRPr b="0"/>
          </a:p>
          <a:p>
            <a:pPr marL="457200" lvl="0" indent="-355600" algn="l" rtl="0">
              <a:spcBef>
                <a:spcPts val="0"/>
              </a:spcBef>
              <a:spcAft>
                <a:spcPts val="0"/>
              </a:spcAft>
              <a:buSzPts val="2000"/>
              <a:buChar char="●"/>
            </a:pPr>
            <a:r>
              <a:rPr lang="en-US" b="0"/>
              <a:t>Creating new opportunities to do things that haven’t been done before</a:t>
            </a:r>
            <a:endParaRPr b="0"/>
          </a:p>
          <a:p>
            <a:pPr marL="457200" lvl="0" indent="-355600" algn="l" rtl="0">
              <a:spcBef>
                <a:spcPts val="0"/>
              </a:spcBef>
              <a:spcAft>
                <a:spcPts val="0"/>
              </a:spcAft>
              <a:buSzPts val="2000"/>
              <a:buChar char="●"/>
            </a:pPr>
            <a:r>
              <a:rPr lang="en-US" b="0"/>
              <a:t>New job opportunities and improvements to work</a:t>
            </a:r>
            <a:endParaRPr b="0"/>
          </a:p>
          <a:p>
            <a:pPr marL="457200" lvl="0" indent="-355600" algn="l" rtl="0">
              <a:spcBef>
                <a:spcPts val="0"/>
              </a:spcBef>
              <a:spcAft>
                <a:spcPts val="0"/>
              </a:spcAft>
              <a:buSzPts val="2000"/>
              <a:buChar char="●"/>
            </a:pPr>
            <a:r>
              <a:rPr lang="en-US" b="0"/>
              <a:t>Technology used to improve many world challenges</a:t>
            </a:r>
            <a:endParaRPr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376" name="Google Shape;376;p59"/>
          <p:cNvPicPr preferRelativeResize="0"/>
          <p:nvPr/>
        </p:nvPicPr>
        <p:blipFill>
          <a:blip r:embed="rId3">
            <a:alphaModFix/>
          </a:blip>
          <a:stretch>
            <a:fillRect/>
          </a:stretch>
        </p:blipFill>
        <p:spPr>
          <a:xfrm>
            <a:off x="5313537" y="583719"/>
            <a:ext cx="3533700" cy="3533700"/>
          </a:xfrm>
          <a:prstGeom prst="roundRect">
            <a:avLst>
              <a:gd name="adj" fmla="val 9389"/>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0"/>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Disruption can be Problematic</a:t>
            </a:r>
            <a:endParaRPr/>
          </a:p>
        </p:txBody>
      </p:sp>
      <p:sp>
        <p:nvSpPr>
          <p:cNvPr id="382" name="Google Shape;382;p60"/>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b="0"/>
              <a:t>Workforce changes</a:t>
            </a:r>
            <a:endParaRPr b="0"/>
          </a:p>
          <a:p>
            <a:pPr marL="457200" lvl="0" indent="-355600" algn="l" rtl="0">
              <a:spcBef>
                <a:spcPts val="0"/>
              </a:spcBef>
              <a:spcAft>
                <a:spcPts val="0"/>
              </a:spcAft>
              <a:buSzPts val="2000"/>
              <a:buChar char="●"/>
            </a:pPr>
            <a:r>
              <a:rPr lang="en-US" b="0"/>
              <a:t>Societal disruption</a:t>
            </a:r>
            <a:endParaRPr b="0"/>
          </a:p>
          <a:p>
            <a:pPr marL="457200" lvl="0" indent="-355600" algn="l" rtl="0">
              <a:spcBef>
                <a:spcPts val="0"/>
              </a:spcBef>
              <a:spcAft>
                <a:spcPts val="0"/>
              </a:spcAft>
              <a:buSzPts val="2000"/>
              <a:buChar char="●"/>
            </a:pPr>
            <a:r>
              <a:rPr lang="en-US" b="0"/>
              <a:t>The continued decay of privacy</a:t>
            </a:r>
            <a:endParaRPr b="0"/>
          </a:p>
          <a:p>
            <a:pPr marL="457200" lvl="0" indent="-355600" algn="l" rtl="0">
              <a:spcBef>
                <a:spcPts val="0"/>
              </a:spcBef>
              <a:spcAft>
                <a:spcPts val="0"/>
              </a:spcAft>
              <a:buSzPts val="2000"/>
              <a:buChar char="●"/>
            </a:pPr>
            <a:r>
              <a:rPr lang="en-US" b="0"/>
              <a:t>Technology replacing common sense</a:t>
            </a:r>
            <a:endParaRPr b="0"/>
          </a:p>
          <a:p>
            <a:pPr marL="457200" lvl="0" indent="-355600" algn="l" rtl="0">
              <a:spcBef>
                <a:spcPts val="0"/>
              </a:spcBef>
              <a:spcAft>
                <a:spcPts val="0"/>
              </a:spcAft>
              <a:buSzPts val="2000"/>
              <a:buChar char="●"/>
            </a:pPr>
            <a:r>
              <a:rPr lang="en-US" b="0"/>
              <a:t>Introduction of new physical and cyber threats</a:t>
            </a:r>
            <a:endParaRPr b="0"/>
          </a:p>
          <a:p>
            <a:pPr marL="457200" lvl="0" indent="-355600" algn="l" rtl="0">
              <a:spcBef>
                <a:spcPts val="0"/>
              </a:spcBef>
              <a:spcAft>
                <a:spcPts val="0"/>
              </a:spcAft>
              <a:buSzPts val="2000"/>
              <a:buChar char="●"/>
            </a:pPr>
            <a:r>
              <a:rPr lang="en-US" b="0"/>
              <a:t>Every major wave of technology that’s transformative has this impact </a:t>
            </a:r>
            <a:endParaRPr/>
          </a:p>
          <a:p>
            <a:pPr marL="0" lvl="0" indent="0" algn="l" rtl="0">
              <a:spcBef>
                <a:spcPts val="751"/>
              </a:spcBef>
              <a:spcAft>
                <a:spcPts val="0"/>
              </a:spcAft>
              <a:buNone/>
            </a:pPr>
            <a:endParaRPr/>
          </a:p>
        </p:txBody>
      </p:sp>
      <p:pic>
        <p:nvPicPr>
          <p:cNvPr id="383" name="Google Shape;383;p60"/>
          <p:cNvPicPr preferRelativeResize="0"/>
          <p:nvPr/>
        </p:nvPicPr>
        <p:blipFill>
          <a:blip r:embed="rId3">
            <a:alphaModFix/>
          </a:blip>
          <a:stretch>
            <a:fillRect/>
          </a:stretch>
        </p:blipFill>
        <p:spPr>
          <a:xfrm>
            <a:off x="5538400" y="828426"/>
            <a:ext cx="3040200" cy="30402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1"/>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Tackling Fears of AI</a:t>
            </a:r>
            <a:endParaRPr/>
          </a:p>
        </p:txBody>
      </p:sp>
      <p:sp>
        <p:nvSpPr>
          <p:cNvPr id="389" name="Google Shape;389;p61"/>
          <p:cNvSpPr txBox="1">
            <a:spLocks noGrp="1"/>
          </p:cNvSpPr>
          <p:nvPr>
            <p:ph type="body" idx="1"/>
          </p:nvPr>
        </p:nvSpPr>
        <p:spPr>
          <a:xfrm>
            <a:off x="3971049" y="1212425"/>
            <a:ext cx="48933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b="0"/>
              <a:t>People have some real fears about AI - not all of these are grounded in truth</a:t>
            </a:r>
            <a:endParaRPr b="0"/>
          </a:p>
          <a:p>
            <a:pPr marL="914400" lvl="1" indent="-343027" algn="l" rtl="0">
              <a:spcBef>
                <a:spcPts val="0"/>
              </a:spcBef>
              <a:spcAft>
                <a:spcPts val="0"/>
              </a:spcAft>
              <a:buSzPts val="1802"/>
              <a:buChar char="◆"/>
            </a:pPr>
            <a:r>
              <a:rPr lang="en-US" b="0"/>
              <a:t>Worried AGI will take over the world</a:t>
            </a:r>
            <a:endParaRPr b="0"/>
          </a:p>
          <a:p>
            <a:pPr marL="914400" lvl="1" indent="-343027" algn="l" rtl="0">
              <a:spcBef>
                <a:spcPts val="0"/>
              </a:spcBef>
              <a:spcAft>
                <a:spcPts val="0"/>
              </a:spcAft>
              <a:buSzPts val="1802"/>
              <a:buChar char="◆"/>
            </a:pPr>
            <a:r>
              <a:rPr lang="en-US" b="0"/>
              <a:t>Worried robots will take my job</a:t>
            </a:r>
            <a:endParaRPr b="0"/>
          </a:p>
          <a:p>
            <a:pPr marL="914400" lvl="1" indent="-343027" algn="l" rtl="0">
              <a:spcBef>
                <a:spcPts val="0"/>
              </a:spcBef>
              <a:spcAft>
                <a:spcPts val="0"/>
              </a:spcAft>
              <a:buSzPts val="1802"/>
              <a:buChar char="◆"/>
            </a:pPr>
            <a:r>
              <a:rPr lang="en-US" b="0"/>
              <a:t>Worried I’ll lose control over all my privacy and data</a:t>
            </a:r>
            <a:endParaRPr b="0"/>
          </a:p>
          <a:p>
            <a:pPr marL="914400" lvl="1" indent="-343027" algn="l" rtl="0">
              <a:spcBef>
                <a:spcPts val="0"/>
              </a:spcBef>
              <a:spcAft>
                <a:spcPts val="0"/>
              </a:spcAft>
              <a:buSzPts val="1802"/>
              <a:buChar char="◆"/>
            </a:pPr>
            <a:r>
              <a:rPr lang="en-US" b="0"/>
              <a:t>Too much data in too few hands</a:t>
            </a:r>
            <a:endParaRPr b="0"/>
          </a:p>
          <a:p>
            <a:pPr marL="0" lvl="0" indent="0" algn="l" rtl="0">
              <a:spcBef>
                <a:spcPts val="751"/>
              </a:spcBef>
              <a:spcAft>
                <a:spcPts val="0"/>
              </a:spcAft>
              <a:buNone/>
            </a:pPr>
            <a:endParaRPr/>
          </a:p>
          <a:p>
            <a:pPr marL="0" lvl="0" indent="0" algn="l" rtl="0">
              <a:spcBef>
                <a:spcPts val="751"/>
              </a:spcBef>
              <a:spcAft>
                <a:spcPts val="0"/>
              </a:spcAft>
              <a:buClr>
                <a:schemeClr val="dk1"/>
              </a:buClr>
              <a:buSzPts val="1100"/>
              <a:buFont typeface="Arial"/>
              <a:buNone/>
            </a:pPr>
            <a:r>
              <a:rPr lang="en-US" sz="2200" i="1"/>
              <a:t>Fears are emotional more than rational</a:t>
            </a:r>
            <a:endParaRPr sz="2200" i="1"/>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390" name="Google Shape;390;p61"/>
          <p:cNvPicPr preferRelativeResize="0"/>
          <p:nvPr/>
        </p:nvPicPr>
        <p:blipFill rotWithShape="1">
          <a:blip r:embed="rId3">
            <a:alphaModFix/>
          </a:blip>
          <a:srcRect r="16212"/>
          <a:stretch/>
        </p:blipFill>
        <p:spPr>
          <a:xfrm>
            <a:off x="271200" y="1212425"/>
            <a:ext cx="3516000" cy="27234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2"/>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Concerns over Artificial General Intelligence (AGI)</a:t>
            </a:r>
            <a:endParaRPr/>
          </a:p>
        </p:txBody>
      </p:sp>
      <p:sp>
        <p:nvSpPr>
          <p:cNvPr id="396" name="Google Shape;396;p62"/>
          <p:cNvSpPr txBox="1">
            <a:spLocks noGrp="1"/>
          </p:cNvSpPr>
          <p:nvPr>
            <p:ph type="body" idx="1"/>
          </p:nvPr>
        </p:nvSpPr>
        <p:spPr>
          <a:xfrm>
            <a:off x="439751" y="1019675"/>
            <a:ext cx="8106900" cy="3108900"/>
          </a:xfrm>
          <a:prstGeom prst="rect">
            <a:avLst/>
          </a:prstGeom>
        </p:spPr>
        <p:txBody>
          <a:bodyPr spcFirstLastPara="1" wrap="square" lIns="91425" tIns="45700" rIns="91425" bIns="45700" anchor="t" anchorCtr="0">
            <a:noAutofit/>
          </a:bodyPr>
          <a:lstStyle/>
          <a:p>
            <a:pPr marL="457200" lvl="0" indent="-330200" algn="l" rtl="0">
              <a:spcBef>
                <a:spcPts val="751"/>
              </a:spcBef>
              <a:spcAft>
                <a:spcPts val="0"/>
              </a:spcAft>
              <a:buSzPts val="1600"/>
              <a:buChar char="●"/>
            </a:pPr>
            <a:r>
              <a:rPr lang="en-US" sz="1600" b="0"/>
              <a:t>The reality: everything we’re doing now are Narrow Applications of AI – we haven’t yet figured out AGI</a:t>
            </a:r>
            <a:endParaRPr sz="1600" b="0"/>
          </a:p>
          <a:p>
            <a:pPr marL="457200" lvl="0" indent="-330200" algn="l" rtl="0">
              <a:spcBef>
                <a:spcPts val="0"/>
              </a:spcBef>
              <a:spcAft>
                <a:spcPts val="0"/>
              </a:spcAft>
              <a:buSzPts val="1600"/>
              <a:buChar char="●"/>
            </a:pPr>
            <a:r>
              <a:rPr lang="en-US" sz="1600" b="0"/>
              <a:t>The “SuperIntelligence”</a:t>
            </a:r>
            <a:endParaRPr sz="1600" b="0"/>
          </a:p>
          <a:p>
            <a:pPr marL="914400" lvl="1" indent="-330200" algn="l" rtl="0">
              <a:spcBef>
                <a:spcPts val="0"/>
              </a:spcBef>
              <a:spcAft>
                <a:spcPts val="0"/>
              </a:spcAft>
              <a:buSzPts val="1600"/>
              <a:buChar char="○"/>
            </a:pPr>
            <a:r>
              <a:rPr lang="en-US" sz="1600" b="0"/>
              <a:t>AGI systems that learn how to learn (“The Singularity”)</a:t>
            </a:r>
            <a:endParaRPr sz="1600" b="0"/>
          </a:p>
          <a:p>
            <a:pPr marL="914400" lvl="1" indent="-330200" algn="l" rtl="0">
              <a:spcBef>
                <a:spcPts val="0"/>
              </a:spcBef>
              <a:spcAft>
                <a:spcPts val="0"/>
              </a:spcAft>
              <a:buSzPts val="1600"/>
              <a:buChar char="○"/>
            </a:pPr>
            <a:r>
              <a:rPr lang="en-US" sz="1600" b="0"/>
              <a:t>Systems that can quickly and iteratively self-improve to the point that we can’t control</a:t>
            </a:r>
            <a:endParaRPr sz="1600" b="0"/>
          </a:p>
          <a:p>
            <a:pPr marL="457200" lvl="0" indent="-330200" algn="l" rtl="0">
              <a:spcBef>
                <a:spcPts val="0"/>
              </a:spcBef>
              <a:spcAft>
                <a:spcPts val="0"/>
              </a:spcAft>
              <a:buSzPts val="1600"/>
              <a:buChar char="●"/>
            </a:pPr>
            <a:r>
              <a:rPr lang="en-US" sz="1600" b="0"/>
              <a:t>Fear of AI systems that run amok</a:t>
            </a:r>
            <a:endParaRPr sz="1600" b="0"/>
          </a:p>
          <a:p>
            <a:pPr marL="914400" lvl="1" indent="-330200" algn="l" rtl="0">
              <a:spcBef>
                <a:spcPts val="0"/>
              </a:spcBef>
              <a:spcAft>
                <a:spcPts val="0"/>
              </a:spcAft>
              <a:buSzPts val="1600"/>
              <a:buChar char="○"/>
            </a:pPr>
            <a:r>
              <a:rPr lang="en-US" sz="1600" b="0"/>
              <a:t>The “Paperclip Optimizer”</a:t>
            </a:r>
            <a:endParaRPr sz="1600" b="0"/>
          </a:p>
          <a:p>
            <a:pPr marL="914400" lvl="1" indent="-330200" algn="l" rtl="0">
              <a:spcBef>
                <a:spcPts val="0"/>
              </a:spcBef>
              <a:spcAft>
                <a:spcPts val="0"/>
              </a:spcAft>
              <a:buSzPts val="1600"/>
              <a:buChar char="○"/>
            </a:pPr>
            <a:r>
              <a:rPr lang="en-US" sz="1600" b="0"/>
              <a:t>Is a 0.000001% risk worth worrying about?</a:t>
            </a:r>
            <a:endParaRPr sz="1600" b="0"/>
          </a:p>
          <a:p>
            <a:pPr marL="457200" lvl="0" indent="-330200" algn="l" rtl="0">
              <a:spcBef>
                <a:spcPts val="0"/>
              </a:spcBef>
              <a:spcAft>
                <a:spcPts val="0"/>
              </a:spcAft>
              <a:buSzPts val="1600"/>
              <a:buChar char="●"/>
            </a:pPr>
            <a:r>
              <a:rPr lang="en-US" sz="1600" b="0"/>
              <a:t>Fear of Companies because we don’t know what they are up to</a:t>
            </a:r>
            <a:endParaRPr sz="1600" b="0"/>
          </a:p>
          <a:p>
            <a:pPr marL="457200" lvl="0" indent="-330200" algn="l" rtl="0">
              <a:spcBef>
                <a:spcPts val="0"/>
              </a:spcBef>
              <a:spcAft>
                <a:spcPts val="0"/>
              </a:spcAft>
              <a:buSzPts val="1600"/>
              <a:buChar char="●"/>
            </a:pPr>
            <a:r>
              <a:rPr lang="en-US" sz="1600" b="0"/>
              <a:t>OpenAI &amp; DeepMind (Google)</a:t>
            </a:r>
            <a:endParaRPr sz="1600" b="0"/>
          </a:p>
          <a:p>
            <a:pPr marL="914400" lvl="1" indent="-330200" algn="l" rtl="0">
              <a:spcBef>
                <a:spcPts val="0"/>
              </a:spcBef>
              <a:spcAft>
                <a:spcPts val="0"/>
              </a:spcAft>
              <a:buSzPts val="1600"/>
              <a:buChar char="○"/>
            </a:pPr>
            <a:r>
              <a:rPr lang="en-US" sz="1600" b="0"/>
              <a:t>What is the real end goal?</a:t>
            </a:r>
            <a:endParaRPr sz="1600" b="0"/>
          </a:p>
          <a:p>
            <a:pPr marL="0" lvl="0" indent="0" algn="l" rtl="0">
              <a:spcBef>
                <a:spcPts val="751"/>
              </a:spcBef>
              <a:spcAft>
                <a:spcPts val="0"/>
              </a:spcAft>
              <a:buNone/>
            </a:pPr>
            <a:r>
              <a:rPr lang="en-US" sz="1600" i="1"/>
              <a:t>Reality Check: Have you talked to Alexa/Siri recently? Yeah, it’s still dumb.</a:t>
            </a:r>
            <a:endParaRPr sz="1600" i="1"/>
          </a:p>
          <a:p>
            <a:pPr marL="0" lvl="0" indent="0" algn="l" rtl="0">
              <a:spcBef>
                <a:spcPts val="751"/>
              </a:spcBef>
              <a:spcAft>
                <a:spcPts val="0"/>
              </a:spcAft>
              <a:buClr>
                <a:schemeClr val="dk1"/>
              </a:buClr>
              <a:buSzPts val="1100"/>
              <a:buFont typeface="Arial"/>
              <a:buNone/>
            </a:pPr>
            <a:endParaRPr sz="1600" b="0"/>
          </a:p>
          <a:p>
            <a:pPr marL="0" lvl="0" indent="0" algn="l" rtl="0">
              <a:spcBef>
                <a:spcPts val="751"/>
              </a:spcBef>
              <a:spcAft>
                <a:spcPts val="0"/>
              </a:spcAft>
              <a:buNone/>
            </a:pPr>
            <a:endParaRPr sz="1600" b="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3"/>
          <p:cNvSpPr txBox="1">
            <a:spLocks noGrp="1"/>
          </p:cNvSpPr>
          <p:nvPr>
            <p:ph type="title"/>
          </p:nvPr>
        </p:nvSpPr>
        <p:spPr>
          <a:xfrm>
            <a:off x="452450" y="8829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The “Singularity”</a:t>
            </a:r>
            <a:endParaRPr/>
          </a:p>
        </p:txBody>
      </p:sp>
      <p:sp>
        <p:nvSpPr>
          <p:cNvPr id="402" name="Google Shape;402;p63"/>
          <p:cNvSpPr txBox="1">
            <a:spLocks noGrp="1"/>
          </p:cNvSpPr>
          <p:nvPr>
            <p:ph type="body" idx="1"/>
          </p:nvPr>
        </p:nvSpPr>
        <p:spPr>
          <a:xfrm>
            <a:off x="168400" y="792950"/>
            <a:ext cx="5003400" cy="3208800"/>
          </a:xfrm>
          <a:prstGeom prst="rect">
            <a:avLst/>
          </a:prstGeom>
        </p:spPr>
        <p:txBody>
          <a:bodyPr spcFirstLastPara="1" wrap="square" lIns="91425" tIns="45700" rIns="91425" bIns="45700" anchor="t" anchorCtr="0">
            <a:noAutofit/>
          </a:bodyPr>
          <a:lstStyle/>
          <a:p>
            <a:pPr marL="457200" lvl="0" indent="-361950" algn="l" rtl="0">
              <a:lnSpc>
                <a:spcPct val="100000"/>
              </a:lnSpc>
              <a:spcBef>
                <a:spcPts val="751"/>
              </a:spcBef>
              <a:spcAft>
                <a:spcPts val="0"/>
              </a:spcAft>
              <a:buSzPts val="2100"/>
              <a:buChar char="●"/>
            </a:pPr>
            <a:r>
              <a:rPr lang="en-US" sz="2100" b="0"/>
              <a:t>“A hypothetical future point in time at which technological growth becomes uncontrollable and irreversible, resulting in unforeseeable changes to human civilization.”</a:t>
            </a:r>
            <a:endParaRPr sz="2100" b="0"/>
          </a:p>
          <a:p>
            <a:pPr marL="457200" lvl="0" indent="-361950" algn="l" rtl="0">
              <a:lnSpc>
                <a:spcPct val="100000"/>
              </a:lnSpc>
              <a:spcBef>
                <a:spcPts val="0"/>
              </a:spcBef>
              <a:spcAft>
                <a:spcPts val="0"/>
              </a:spcAft>
              <a:buSzPts val="2100"/>
              <a:buChar char="●"/>
            </a:pPr>
            <a:r>
              <a:rPr lang="en-US" sz="2100" b="0"/>
              <a:t>AGI systems that learn how to learn</a:t>
            </a:r>
            <a:endParaRPr sz="2100" b="0"/>
          </a:p>
          <a:p>
            <a:pPr marL="457200" lvl="0" indent="-361950" algn="l" rtl="0">
              <a:lnSpc>
                <a:spcPct val="100000"/>
              </a:lnSpc>
              <a:spcBef>
                <a:spcPts val="0"/>
              </a:spcBef>
              <a:spcAft>
                <a:spcPts val="0"/>
              </a:spcAft>
              <a:buSzPts val="2100"/>
              <a:buChar char="●"/>
            </a:pPr>
            <a:r>
              <a:rPr lang="en-US" sz="2100" b="0"/>
              <a:t>Systems that can quickly and iteratively self-improve to the point that we can’t control</a:t>
            </a:r>
            <a:endParaRPr sz="2600"/>
          </a:p>
        </p:txBody>
      </p:sp>
      <p:pic>
        <p:nvPicPr>
          <p:cNvPr id="403" name="Google Shape;403;p63"/>
          <p:cNvPicPr preferRelativeResize="0"/>
          <p:nvPr/>
        </p:nvPicPr>
        <p:blipFill rotWithShape="1">
          <a:blip r:embed="rId3">
            <a:alphaModFix/>
          </a:blip>
          <a:srcRect t="21414" b="2103"/>
          <a:stretch/>
        </p:blipFill>
        <p:spPr>
          <a:xfrm>
            <a:off x="5252186" y="88300"/>
            <a:ext cx="3848700" cy="2209800"/>
          </a:xfrm>
          <a:prstGeom prst="roundRect">
            <a:avLst>
              <a:gd name="adj" fmla="val 8972"/>
            </a:avLst>
          </a:prstGeom>
          <a:noFill/>
          <a:ln>
            <a:noFill/>
          </a:ln>
          <a:effectLst>
            <a:outerShdw blurRad="57150" dist="19050" dir="5400000" algn="bl" rotWithShape="0">
              <a:srgbClr val="000000">
                <a:alpha val="50000"/>
              </a:srgbClr>
            </a:outerShdw>
          </a:effectLst>
        </p:spPr>
      </p:pic>
      <p:pic>
        <p:nvPicPr>
          <p:cNvPr id="404" name="Google Shape;404;p63"/>
          <p:cNvPicPr preferRelativeResize="0"/>
          <p:nvPr/>
        </p:nvPicPr>
        <p:blipFill>
          <a:blip r:embed="rId4">
            <a:alphaModFix/>
          </a:blip>
          <a:stretch>
            <a:fillRect/>
          </a:stretch>
        </p:blipFill>
        <p:spPr>
          <a:xfrm>
            <a:off x="6473763" y="2396100"/>
            <a:ext cx="1405525" cy="20682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4"/>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Tackling Real Concerns of AI</a:t>
            </a:r>
            <a:endParaRPr/>
          </a:p>
        </p:txBody>
      </p:sp>
      <p:sp>
        <p:nvSpPr>
          <p:cNvPr id="410" name="Google Shape;410;p64"/>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30200" algn="l" rtl="0">
              <a:spcBef>
                <a:spcPts val="751"/>
              </a:spcBef>
              <a:spcAft>
                <a:spcPts val="0"/>
              </a:spcAft>
              <a:buSzPts val="1600"/>
              <a:buChar char="●"/>
            </a:pPr>
            <a:r>
              <a:rPr lang="en-US" sz="1600" b="0"/>
              <a:t>People have some real concerns about AI as well  - these are grounded in facts</a:t>
            </a:r>
            <a:endParaRPr sz="1600" b="0"/>
          </a:p>
          <a:p>
            <a:pPr marL="457200" lvl="0" indent="-330200" algn="l" rtl="0">
              <a:spcBef>
                <a:spcPts val="0"/>
              </a:spcBef>
              <a:spcAft>
                <a:spcPts val="0"/>
              </a:spcAft>
              <a:buSzPts val="1600"/>
              <a:buChar char="●"/>
            </a:pPr>
            <a:r>
              <a:rPr lang="en-US" sz="1600" b="0"/>
              <a:t>Lack of transparency (esp around deep learning)</a:t>
            </a:r>
            <a:endParaRPr sz="1600" b="0"/>
          </a:p>
          <a:p>
            <a:pPr marL="457200" lvl="0" indent="-330200" algn="l" rtl="0">
              <a:spcBef>
                <a:spcPts val="0"/>
              </a:spcBef>
              <a:spcAft>
                <a:spcPts val="0"/>
              </a:spcAft>
              <a:buSzPts val="1600"/>
              <a:buChar char="●"/>
            </a:pPr>
            <a:r>
              <a:rPr lang="en-US" sz="1600" b="0"/>
              <a:t>Bad actors doing bad things with AI</a:t>
            </a:r>
            <a:endParaRPr sz="1600" b="0"/>
          </a:p>
          <a:p>
            <a:pPr marL="457200" lvl="0" indent="-330200" algn="l" rtl="0">
              <a:spcBef>
                <a:spcPts val="0"/>
              </a:spcBef>
              <a:spcAft>
                <a:spcPts val="0"/>
              </a:spcAft>
              <a:buSzPts val="1600"/>
              <a:buChar char="●"/>
            </a:pPr>
            <a:r>
              <a:rPr lang="en-US" sz="1600" b="0"/>
              <a:t>AI systems vulnerable to tampering and data security</a:t>
            </a:r>
            <a:endParaRPr sz="1600" b="0"/>
          </a:p>
          <a:p>
            <a:pPr marL="457200" lvl="0" indent="-330200" algn="l" rtl="0">
              <a:spcBef>
                <a:spcPts val="0"/>
              </a:spcBef>
              <a:spcAft>
                <a:spcPts val="0"/>
              </a:spcAft>
              <a:buSzPts val="1600"/>
              <a:buChar char="●"/>
            </a:pPr>
            <a:r>
              <a:rPr lang="en-US" sz="1600" b="0"/>
              <a:t>Susceptible to bias in data and issues of fairness</a:t>
            </a:r>
            <a:endParaRPr sz="1600" b="0"/>
          </a:p>
          <a:p>
            <a:pPr marL="457200" lvl="0" indent="-330200" algn="l" rtl="0">
              <a:spcBef>
                <a:spcPts val="0"/>
              </a:spcBef>
              <a:spcAft>
                <a:spcPts val="0"/>
              </a:spcAft>
              <a:buSzPts val="1600"/>
              <a:buChar char="●"/>
            </a:pPr>
            <a:r>
              <a:rPr lang="en-US" sz="1600" b="0"/>
              <a:t>Concerns around data privacy and usage</a:t>
            </a:r>
            <a:endParaRPr sz="1600" b="0"/>
          </a:p>
          <a:p>
            <a:pPr marL="457200" lvl="0" indent="-330200" algn="l" rtl="0">
              <a:spcBef>
                <a:spcPts val="0"/>
              </a:spcBef>
              <a:spcAft>
                <a:spcPts val="0"/>
              </a:spcAft>
              <a:buSzPts val="1600"/>
              <a:buChar char="●"/>
            </a:pPr>
            <a:r>
              <a:rPr lang="en-US" sz="1600" b="0"/>
              <a:t>Laws not keeping up with technology</a:t>
            </a:r>
            <a:endParaRPr sz="1600" b="0"/>
          </a:p>
          <a:p>
            <a:pPr marL="0" lvl="0" indent="0" algn="l" rtl="0">
              <a:spcBef>
                <a:spcPts val="751"/>
              </a:spcBef>
              <a:spcAft>
                <a:spcPts val="0"/>
              </a:spcAft>
              <a:buNone/>
            </a:pPr>
            <a:r>
              <a:rPr lang="en-US" sz="1800" i="1"/>
              <a:t>Concerns are fact-based realities that must be dealt with</a:t>
            </a:r>
            <a:endParaRPr sz="1800" i="1"/>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411" name="Google Shape;411;p64"/>
          <p:cNvPicPr preferRelativeResize="0"/>
          <p:nvPr/>
        </p:nvPicPr>
        <p:blipFill>
          <a:blip r:embed="rId3">
            <a:alphaModFix/>
          </a:blip>
          <a:stretch>
            <a:fillRect/>
          </a:stretch>
        </p:blipFill>
        <p:spPr>
          <a:xfrm>
            <a:off x="439750" y="1082250"/>
            <a:ext cx="2963100" cy="29631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5"/>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Will AI Systems Replace Human Workers?</a:t>
            </a:r>
            <a:endParaRPr/>
          </a:p>
        </p:txBody>
      </p:sp>
      <p:sp>
        <p:nvSpPr>
          <p:cNvPr id="417" name="Google Shape;417;p65"/>
          <p:cNvSpPr txBox="1">
            <a:spLocks noGrp="1"/>
          </p:cNvSpPr>
          <p:nvPr>
            <p:ph type="body" idx="1"/>
          </p:nvPr>
        </p:nvSpPr>
        <p:spPr>
          <a:xfrm>
            <a:off x="4113074" y="1139450"/>
            <a:ext cx="4893300" cy="3108900"/>
          </a:xfrm>
          <a:prstGeom prst="rect">
            <a:avLst/>
          </a:prstGeom>
        </p:spPr>
        <p:txBody>
          <a:bodyPr spcFirstLastPara="1" wrap="square" lIns="91425" tIns="45700" rIns="91425" bIns="45700" anchor="t" anchorCtr="0">
            <a:noAutofit/>
          </a:bodyPr>
          <a:lstStyle/>
          <a:p>
            <a:pPr marL="457200" lvl="0" indent="-317500" algn="l" rtl="0">
              <a:spcBef>
                <a:spcPts val="751"/>
              </a:spcBef>
              <a:spcAft>
                <a:spcPts val="0"/>
              </a:spcAft>
              <a:buSzPts val="1400"/>
              <a:buChar char="●"/>
            </a:pPr>
            <a:r>
              <a:rPr lang="en-US" sz="1400" b="0"/>
              <a:t>A constant concern of technology is that it replaces human labor</a:t>
            </a:r>
            <a:endParaRPr sz="1400" b="0"/>
          </a:p>
          <a:p>
            <a:pPr marL="457200" lvl="0" indent="-317500" algn="l" rtl="0">
              <a:spcBef>
                <a:spcPts val="0"/>
              </a:spcBef>
              <a:spcAft>
                <a:spcPts val="0"/>
              </a:spcAft>
              <a:buSzPts val="1400"/>
              <a:buChar char="●"/>
            </a:pPr>
            <a:r>
              <a:rPr lang="en-US" sz="1400" b="0"/>
              <a:t>The problem is that it’s </a:t>
            </a:r>
            <a:r>
              <a:rPr lang="en-US" sz="1400" b="0" i="1"/>
              <a:t>economically disrupting</a:t>
            </a:r>
            <a:endParaRPr sz="1400" b="0" i="1"/>
          </a:p>
          <a:p>
            <a:pPr marL="457200" lvl="0" indent="-317500" algn="l" rtl="0">
              <a:spcBef>
                <a:spcPts val="0"/>
              </a:spcBef>
              <a:spcAft>
                <a:spcPts val="0"/>
              </a:spcAft>
              <a:buSzPts val="1400"/>
              <a:buChar char="●"/>
            </a:pPr>
            <a:r>
              <a:rPr lang="en-US" sz="1400" b="0"/>
              <a:t>AI is not a Job Killer, but it is a Job Category Killer</a:t>
            </a:r>
            <a:endParaRPr sz="1400" b="0"/>
          </a:p>
          <a:p>
            <a:pPr marL="457200" lvl="0" indent="-317500" algn="l" rtl="0">
              <a:spcBef>
                <a:spcPts val="0"/>
              </a:spcBef>
              <a:spcAft>
                <a:spcPts val="0"/>
              </a:spcAft>
              <a:buSzPts val="1400"/>
              <a:buChar char="●"/>
            </a:pPr>
            <a:r>
              <a:rPr lang="en-US" sz="1400"/>
              <a:t>Classes of jobs will most likely disappear</a:t>
            </a:r>
            <a:endParaRPr sz="1400"/>
          </a:p>
          <a:p>
            <a:pPr marL="914400" lvl="1" indent="-317500" algn="l" rtl="0">
              <a:spcBef>
                <a:spcPts val="0"/>
              </a:spcBef>
              <a:spcAft>
                <a:spcPts val="0"/>
              </a:spcAft>
              <a:buSzPts val="1400"/>
              <a:buChar char="○"/>
            </a:pPr>
            <a:r>
              <a:rPr lang="en-US" sz="1400" b="0"/>
              <a:t>Business Process Outsourcing looks like a low/no-growth industry</a:t>
            </a:r>
            <a:endParaRPr sz="1400" b="0"/>
          </a:p>
          <a:p>
            <a:pPr marL="914400" lvl="1" indent="-317500" algn="l" rtl="0">
              <a:spcBef>
                <a:spcPts val="0"/>
              </a:spcBef>
              <a:spcAft>
                <a:spcPts val="0"/>
              </a:spcAft>
              <a:buSzPts val="1400"/>
              <a:buChar char="○"/>
            </a:pPr>
            <a:r>
              <a:rPr lang="en-US" sz="1400" b="0"/>
              <a:t>Customer service jobs most likely impacted</a:t>
            </a:r>
            <a:endParaRPr sz="1400" b="0"/>
          </a:p>
          <a:p>
            <a:pPr marL="914400" lvl="1" indent="-317500" algn="l" rtl="0">
              <a:spcBef>
                <a:spcPts val="0"/>
              </a:spcBef>
              <a:spcAft>
                <a:spcPts val="0"/>
              </a:spcAft>
              <a:buSzPts val="1400"/>
              <a:buChar char="○"/>
            </a:pPr>
            <a:r>
              <a:rPr lang="en-US" sz="1400" b="0"/>
              <a:t>Continued change of retail</a:t>
            </a:r>
            <a:endParaRPr sz="1400" b="0"/>
          </a:p>
          <a:p>
            <a:pPr marL="457200" lvl="0" indent="-317500" algn="l" rtl="0">
              <a:spcBef>
                <a:spcPts val="0"/>
              </a:spcBef>
              <a:spcAft>
                <a:spcPts val="0"/>
              </a:spcAft>
              <a:buSzPts val="1400"/>
              <a:buChar char="●"/>
            </a:pPr>
            <a:r>
              <a:rPr lang="en-US" sz="1400"/>
              <a:t>Classes of jobs will most definitely appear</a:t>
            </a:r>
            <a:endParaRPr sz="1400"/>
          </a:p>
          <a:p>
            <a:pPr marL="914400" lvl="1" indent="-317500" algn="l" rtl="0">
              <a:spcBef>
                <a:spcPts val="0"/>
              </a:spcBef>
              <a:spcAft>
                <a:spcPts val="0"/>
              </a:spcAft>
              <a:buSzPts val="1400"/>
              <a:buChar char="○"/>
            </a:pPr>
            <a:r>
              <a:rPr lang="en-US" sz="1400" b="0"/>
              <a:t>Who knew 15 years ago we’d have Social Media Marketers?</a:t>
            </a:r>
            <a:endParaRPr sz="1400" b="0"/>
          </a:p>
          <a:p>
            <a:pPr marL="914400" lvl="1" indent="-317500" algn="l" rtl="0">
              <a:spcBef>
                <a:spcPts val="0"/>
              </a:spcBef>
              <a:spcAft>
                <a:spcPts val="0"/>
              </a:spcAft>
              <a:buSzPts val="1400"/>
              <a:buChar char="○"/>
            </a:pPr>
            <a:r>
              <a:rPr lang="en-US" sz="1400" b="0"/>
              <a:t>Data Science and Related areas</a:t>
            </a:r>
            <a:endParaRPr sz="1400" b="0"/>
          </a:p>
          <a:p>
            <a:pPr marL="914400" lvl="1" indent="-317500" algn="l" rtl="0">
              <a:spcBef>
                <a:spcPts val="0"/>
              </a:spcBef>
              <a:spcAft>
                <a:spcPts val="0"/>
              </a:spcAft>
              <a:buSzPts val="1400"/>
              <a:buChar char="○"/>
            </a:pPr>
            <a:r>
              <a:rPr lang="en-US" sz="1400" b="0"/>
              <a:t>Intelligent Robotics</a:t>
            </a:r>
            <a:endParaRPr sz="1400" b="0"/>
          </a:p>
          <a:p>
            <a:pPr marL="0" lvl="0" indent="0" algn="l" rtl="0">
              <a:spcBef>
                <a:spcPts val="751"/>
              </a:spcBef>
              <a:spcAft>
                <a:spcPts val="0"/>
              </a:spcAft>
              <a:buNone/>
            </a:pPr>
            <a:r>
              <a:rPr lang="en-US" sz="1600" i="1"/>
              <a:t>Augmented Intelligence vs. Artificial Intelligence</a:t>
            </a:r>
            <a:endParaRPr sz="1600" i="1"/>
          </a:p>
          <a:p>
            <a:pPr marL="0" lvl="0" indent="0" algn="l" rtl="0">
              <a:spcBef>
                <a:spcPts val="751"/>
              </a:spcBef>
              <a:spcAft>
                <a:spcPts val="0"/>
              </a:spcAft>
              <a:buNone/>
            </a:pPr>
            <a:endParaRPr/>
          </a:p>
        </p:txBody>
      </p:sp>
      <p:pic>
        <p:nvPicPr>
          <p:cNvPr id="418" name="Google Shape;418;p65"/>
          <p:cNvPicPr preferRelativeResize="0"/>
          <p:nvPr/>
        </p:nvPicPr>
        <p:blipFill>
          <a:blip r:embed="rId3">
            <a:alphaModFix/>
          </a:blip>
          <a:stretch>
            <a:fillRect/>
          </a:stretch>
        </p:blipFill>
        <p:spPr>
          <a:xfrm>
            <a:off x="153125" y="2003888"/>
            <a:ext cx="2410500" cy="13800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419" name="Google Shape;419;p65"/>
          <p:cNvPicPr preferRelativeResize="0"/>
          <p:nvPr/>
        </p:nvPicPr>
        <p:blipFill>
          <a:blip r:embed="rId4">
            <a:alphaModFix/>
          </a:blip>
          <a:stretch>
            <a:fillRect/>
          </a:stretch>
        </p:blipFill>
        <p:spPr>
          <a:xfrm>
            <a:off x="292875" y="1082261"/>
            <a:ext cx="3749700" cy="777300"/>
          </a:xfrm>
          <a:prstGeom prst="roundRect">
            <a:avLst>
              <a:gd name="adj" fmla="val 16667"/>
            </a:avLst>
          </a:prstGeom>
          <a:no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pic>
      <p:pic>
        <p:nvPicPr>
          <p:cNvPr id="420" name="Google Shape;420;p65"/>
          <p:cNvPicPr preferRelativeResize="0"/>
          <p:nvPr/>
        </p:nvPicPr>
        <p:blipFill rotWithShape="1">
          <a:blip r:embed="rId5">
            <a:alphaModFix/>
          </a:blip>
          <a:srcRect b="36487"/>
          <a:stretch/>
        </p:blipFill>
        <p:spPr>
          <a:xfrm>
            <a:off x="2207825" y="2860538"/>
            <a:ext cx="1787400" cy="1387800"/>
          </a:xfrm>
          <a:prstGeom prst="roundRect">
            <a:avLst>
              <a:gd name="adj" fmla="val 16667"/>
            </a:avLst>
          </a:prstGeom>
          <a:no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6"/>
          <p:cNvSpPr txBox="1">
            <a:spLocks noGrp="1"/>
          </p:cNvSpPr>
          <p:nvPr>
            <p:ph type="title"/>
          </p:nvPr>
        </p:nvSpPr>
        <p:spPr>
          <a:xfrm>
            <a:off x="452450" y="15929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Automation and the Amazon Paradox</a:t>
            </a:r>
            <a:endParaRPr/>
          </a:p>
        </p:txBody>
      </p:sp>
      <p:sp>
        <p:nvSpPr>
          <p:cNvPr id="426" name="Google Shape;426;p66"/>
          <p:cNvSpPr txBox="1">
            <a:spLocks noGrp="1"/>
          </p:cNvSpPr>
          <p:nvPr>
            <p:ph type="body" idx="1"/>
          </p:nvPr>
        </p:nvSpPr>
        <p:spPr>
          <a:xfrm>
            <a:off x="274125" y="1293300"/>
            <a:ext cx="7466100" cy="3108900"/>
          </a:xfrm>
          <a:prstGeom prst="rect">
            <a:avLst/>
          </a:prstGeom>
        </p:spPr>
        <p:txBody>
          <a:bodyPr spcFirstLastPara="1" wrap="square" lIns="91425" tIns="45700" rIns="91425" bIns="45700" anchor="t" anchorCtr="0">
            <a:noAutofit/>
          </a:bodyPr>
          <a:lstStyle/>
          <a:p>
            <a:pPr marL="457200" lvl="0" indent="-330200" algn="l" rtl="0">
              <a:spcBef>
                <a:spcPts val="751"/>
              </a:spcBef>
              <a:spcAft>
                <a:spcPts val="0"/>
              </a:spcAft>
              <a:buSzPts val="1600"/>
              <a:buChar char="●"/>
            </a:pPr>
            <a:r>
              <a:rPr lang="en-US" sz="1600" b="0"/>
              <a:t>People fear that automation will take away jobs</a:t>
            </a:r>
            <a:endParaRPr sz="1600" b="0"/>
          </a:p>
          <a:p>
            <a:pPr marL="457200" lvl="0" indent="-330200" algn="l" rtl="0">
              <a:spcBef>
                <a:spcPts val="0"/>
              </a:spcBef>
              <a:spcAft>
                <a:spcPts val="0"/>
              </a:spcAft>
              <a:buSzPts val="1600"/>
              <a:buChar char="●"/>
            </a:pPr>
            <a:r>
              <a:rPr lang="en-US" sz="1600" b="0"/>
              <a:t>Amazon heavily uses robots</a:t>
            </a:r>
            <a:endParaRPr sz="1600" b="0"/>
          </a:p>
          <a:p>
            <a:pPr marL="457200" lvl="0" indent="-330200" algn="l" rtl="0">
              <a:spcBef>
                <a:spcPts val="0"/>
              </a:spcBef>
              <a:spcAft>
                <a:spcPts val="0"/>
              </a:spcAft>
              <a:buSzPts val="1600"/>
              <a:buChar char="●"/>
            </a:pPr>
            <a:r>
              <a:rPr lang="en-US" sz="1600" b="0"/>
              <a:t>Amazon’s curious paradox</a:t>
            </a:r>
            <a:endParaRPr sz="1600" b="0"/>
          </a:p>
          <a:p>
            <a:pPr marL="457200" lvl="0" indent="-330200" algn="l" rtl="0">
              <a:spcBef>
                <a:spcPts val="0"/>
              </a:spcBef>
              <a:spcAft>
                <a:spcPts val="0"/>
              </a:spcAft>
              <a:buSzPts val="1600"/>
              <a:buChar char="●"/>
            </a:pPr>
            <a:r>
              <a:rPr lang="en-US" sz="1600" b="0"/>
              <a:t>“Amazon has added 80,000 warehouse employees in the United States since adding the Kiva robots, for a total of more than 125,000 warehouse employees. And it says the warehouse hiring spree will continue.” - </a:t>
            </a:r>
            <a:r>
              <a:rPr lang="en-US" sz="1100" b="0" u="sng">
                <a:solidFill>
                  <a:schemeClr val="hlink"/>
                </a:solidFill>
                <a:hlinkClick r:id="rId3"/>
              </a:rPr>
              <a:t>https://www.nytimes.com/2017/09/10/technology/amazon-robots-workers.html</a:t>
            </a:r>
            <a:r>
              <a:rPr lang="en-US" sz="1100" b="0"/>
              <a:t> </a:t>
            </a:r>
            <a:endParaRPr sz="1100" b="0"/>
          </a:p>
          <a:p>
            <a:pPr marL="457200" lvl="0" indent="-330200" algn="l" rtl="0">
              <a:spcBef>
                <a:spcPts val="0"/>
              </a:spcBef>
              <a:spcAft>
                <a:spcPts val="0"/>
              </a:spcAft>
              <a:buSzPts val="1600"/>
              <a:buChar char="●"/>
            </a:pPr>
            <a:r>
              <a:rPr lang="en-US" sz="1600" b="0"/>
              <a:t>Since introducing robotics in 2012, they have added tens of thousands of robots to their fulfillment centers while they also added more than 300,000 full-time workers globally </a:t>
            </a:r>
            <a:endParaRPr sz="1600" b="0"/>
          </a:p>
          <a:p>
            <a:pPr marL="457200" lvl="0" indent="-330200" algn="l" rtl="0">
              <a:spcBef>
                <a:spcPts val="0"/>
              </a:spcBef>
              <a:spcAft>
                <a:spcPts val="0"/>
              </a:spcAft>
              <a:buSzPts val="1600"/>
              <a:buChar char="●"/>
            </a:pPr>
            <a:r>
              <a:rPr lang="en-US" sz="1600" b="0"/>
              <a:t>Humans still needed for many tasks including picking items, “last mile” delivery</a:t>
            </a:r>
            <a:endParaRPr sz="1600" b="0"/>
          </a:p>
        </p:txBody>
      </p:sp>
      <p:pic>
        <p:nvPicPr>
          <p:cNvPr id="427" name="Google Shape;427;p66"/>
          <p:cNvPicPr preferRelativeResize="0"/>
          <p:nvPr/>
        </p:nvPicPr>
        <p:blipFill rotWithShape="1">
          <a:blip r:embed="rId4">
            <a:alphaModFix/>
          </a:blip>
          <a:srcRect r="11668"/>
          <a:stretch/>
        </p:blipFill>
        <p:spPr>
          <a:xfrm>
            <a:off x="5522050" y="742950"/>
            <a:ext cx="3426000" cy="11430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7"/>
          <p:cNvSpPr txBox="1">
            <a:spLocks noGrp="1"/>
          </p:cNvSpPr>
          <p:nvPr>
            <p:ph type="title"/>
          </p:nvPr>
        </p:nvSpPr>
        <p:spPr>
          <a:xfrm>
            <a:off x="285888" y="132144"/>
            <a:ext cx="8247000" cy="804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600"/>
              <a:buFont typeface="Calibri"/>
              <a:buNone/>
            </a:pPr>
            <a:r>
              <a:rPr lang="en-US"/>
              <a:t>Team Interaction: AI Fear and Concern Fact-Checker</a:t>
            </a:r>
            <a:endParaRPr/>
          </a:p>
        </p:txBody>
      </p:sp>
      <p:grpSp>
        <p:nvGrpSpPr>
          <p:cNvPr id="433" name="Google Shape;433;p67"/>
          <p:cNvGrpSpPr/>
          <p:nvPr/>
        </p:nvGrpSpPr>
        <p:grpSpPr>
          <a:xfrm>
            <a:off x="8119487" y="277644"/>
            <a:ext cx="697595" cy="659102"/>
            <a:chOff x="6553200" y="194400"/>
            <a:chExt cx="776400" cy="684000"/>
          </a:xfrm>
        </p:grpSpPr>
        <p:pic>
          <p:nvPicPr>
            <p:cNvPr id="434" name="Google Shape;434;p67"/>
            <p:cNvPicPr preferRelativeResize="0"/>
            <p:nvPr/>
          </p:nvPicPr>
          <p:blipFill rotWithShape="1">
            <a:blip r:embed="rId3">
              <a:alphaModFix/>
            </a:blip>
            <a:srcRect/>
            <a:stretch/>
          </p:blipFill>
          <p:spPr>
            <a:xfrm>
              <a:off x="6590178" y="194400"/>
              <a:ext cx="702600" cy="684000"/>
            </a:xfrm>
            <a:prstGeom prst="ellipse">
              <a:avLst/>
            </a:prstGeom>
            <a:noFill/>
            <a:ln>
              <a:noFill/>
            </a:ln>
          </p:spPr>
        </p:pic>
        <p:sp>
          <p:nvSpPr>
            <p:cNvPr id="435" name="Google Shape;435;p67"/>
            <p:cNvSpPr txBox="1"/>
            <p:nvPr/>
          </p:nvSpPr>
          <p:spPr>
            <a:xfrm>
              <a:off x="6553200" y="383254"/>
              <a:ext cx="776400" cy="26370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051" b="1">
                  <a:solidFill>
                    <a:schemeClr val="dk1"/>
                  </a:solidFill>
                  <a:latin typeface="Calibri"/>
                  <a:ea typeface="Calibri"/>
                  <a:cs typeface="Calibri"/>
                  <a:sym typeface="Calibri"/>
                </a:rPr>
                <a:t> 70 min.</a:t>
              </a:r>
              <a:endParaRPr/>
            </a:p>
          </p:txBody>
        </p:sp>
      </p:grpSp>
      <p:sp>
        <p:nvSpPr>
          <p:cNvPr id="436" name="Google Shape;436;p67"/>
          <p:cNvSpPr txBox="1">
            <a:spLocks noGrp="1"/>
          </p:cNvSpPr>
          <p:nvPr>
            <p:ph type="body" idx="1"/>
          </p:nvPr>
        </p:nvSpPr>
        <p:spPr>
          <a:xfrm>
            <a:off x="439750" y="784375"/>
            <a:ext cx="6850800" cy="35355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200"/>
              <a:t>Help participants identify common fears and concerns about AI, understand the root causes, and collaboratively discuss evidence-based ways to address them.</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US" sz="1200"/>
              <a:t> Step 1: Identify AI Fears and Concerns that occur at your organization (30 minutes)</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US" sz="1200" b="0"/>
              <a:t>Explore the realities behind fears and concerns and develop solutions collaboratively.</a:t>
            </a:r>
            <a:endParaRPr sz="1200" b="0"/>
          </a:p>
          <a:p>
            <a:pPr marL="0" lvl="0" indent="0" algn="l" rtl="0">
              <a:lnSpc>
                <a:spcPct val="115000"/>
              </a:lnSpc>
              <a:spcBef>
                <a:spcPts val="0"/>
              </a:spcBef>
              <a:spcAft>
                <a:spcPts val="0"/>
              </a:spcAft>
              <a:buNone/>
            </a:pPr>
            <a:r>
              <a:rPr lang="en-US" sz="1200" b="0"/>
              <a:t>Why do these fears and concerns exist? </a:t>
            </a:r>
            <a:endParaRPr sz="1200" b="0"/>
          </a:p>
          <a:p>
            <a:pPr marL="457200" lvl="0" indent="-304800" algn="l" rtl="0">
              <a:lnSpc>
                <a:spcPct val="115000"/>
              </a:lnSpc>
              <a:spcBef>
                <a:spcPts val="0"/>
              </a:spcBef>
              <a:spcAft>
                <a:spcPts val="0"/>
              </a:spcAft>
              <a:buSzPts val="1200"/>
              <a:buChar char="➔"/>
            </a:pPr>
            <a:r>
              <a:rPr lang="en-US" sz="1200" b="0"/>
              <a:t>What’s the root cause—e.g., lack of knowledge, media exaggeration?</a:t>
            </a:r>
            <a:endParaRPr sz="1200" b="0"/>
          </a:p>
          <a:p>
            <a:pPr marL="457200" lvl="0" indent="-304800" algn="l" rtl="0">
              <a:lnSpc>
                <a:spcPct val="115000"/>
              </a:lnSpc>
              <a:spcBef>
                <a:spcPts val="0"/>
              </a:spcBef>
              <a:spcAft>
                <a:spcPts val="0"/>
              </a:spcAft>
              <a:buSzPts val="1200"/>
              <a:buChar char="➔"/>
            </a:pPr>
            <a:r>
              <a:rPr lang="en-US" sz="1200" b="0"/>
              <a:t>What’s the reality? (Are the concerns valid? Provide evidence or examples.)</a:t>
            </a:r>
            <a:endParaRPr sz="1200" b="0"/>
          </a:p>
          <a:p>
            <a:pPr marL="457200" lvl="0" indent="-304800" algn="l" rtl="0">
              <a:lnSpc>
                <a:spcPct val="115000"/>
              </a:lnSpc>
              <a:spcBef>
                <a:spcPts val="0"/>
              </a:spcBef>
              <a:spcAft>
                <a:spcPts val="0"/>
              </a:spcAft>
              <a:buSzPts val="1200"/>
              <a:buChar char="➔"/>
            </a:pPr>
            <a:r>
              <a:rPr lang="en-US" sz="1200" b="0"/>
              <a:t>How can we address this fear? (Practical steps, education, or policy changes.)</a:t>
            </a:r>
            <a:endParaRPr sz="1200" b="0"/>
          </a:p>
          <a:p>
            <a:pPr marL="457200" lvl="0" indent="-304800" algn="l" rtl="0">
              <a:lnSpc>
                <a:spcPct val="115000"/>
              </a:lnSpc>
              <a:spcBef>
                <a:spcPts val="0"/>
              </a:spcBef>
              <a:spcAft>
                <a:spcPts val="0"/>
              </a:spcAft>
              <a:buSzPts val="1200"/>
              <a:buChar char="➔"/>
            </a:pPr>
            <a:r>
              <a:rPr lang="en-US" sz="1200" b="0"/>
              <a:t>Groups write their answers on a flip chart or shared digital workspace.</a:t>
            </a:r>
            <a:endParaRPr sz="1200" b="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US" sz="1200"/>
              <a:t>Step 2: Rapid Presentations (30 minutes)</a:t>
            </a:r>
            <a:endParaRPr sz="1200"/>
          </a:p>
          <a:p>
            <a:pPr marL="0" lvl="0" indent="0" algn="l" rtl="0">
              <a:lnSpc>
                <a:spcPct val="115000"/>
              </a:lnSpc>
              <a:spcBef>
                <a:spcPts val="0"/>
              </a:spcBef>
              <a:spcAft>
                <a:spcPts val="0"/>
              </a:spcAft>
              <a:buNone/>
            </a:pPr>
            <a:r>
              <a:rPr lang="en-US" sz="1200" b="0"/>
              <a:t>Each team of 7 (10 teams total) will have 3 minutes to share insights and solutions with the larger group. </a:t>
            </a:r>
            <a:endParaRPr sz="1200" b="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US" sz="1200"/>
              <a:t>Step 3:Wrap-Up and Takeaways (10 Minutes)</a:t>
            </a:r>
            <a:endParaRPr sz="1200"/>
          </a:p>
          <a:p>
            <a:pPr marL="0" lvl="0" indent="0" algn="l" rtl="0">
              <a:lnSpc>
                <a:spcPct val="115000"/>
              </a:lnSpc>
              <a:spcBef>
                <a:spcPts val="0"/>
              </a:spcBef>
              <a:spcAft>
                <a:spcPts val="0"/>
              </a:spcAft>
              <a:buClr>
                <a:schemeClr val="dk1"/>
              </a:buClr>
              <a:buSzPts val="1100"/>
              <a:buFont typeface="Arial"/>
              <a:buNone/>
            </a:pPr>
            <a:r>
              <a:rPr lang="en-US" sz="1200" b="0"/>
              <a:t>Reinforce key lessons and provide practical guidance.</a:t>
            </a:r>
            <a:endParaRPr sz="1200" b="0"/>
          </a:p>
          <a:p>
            <a:pPr marL="0" lvl="0" indent="0" algn="l" rtl="0">
              <a:lnSpc>
                <a:spcPct val="115000"/>
              </a:lnSpc>
              <a:spcBef>
                <a:spcPts val="0"/>
              </a:spcBef>
              <a:spcAft>
                <a:spcPts val="0"/>
              </a:spcAft>
              <a:buClr>
                <a:schemeClr val="dk1"/>
              </a:buClr>
              <a:buSzPts val="1100"/>
              <a:buFont typeface="Arial"/>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457200" lvl="0" indent="0" algn="l" rtl="0">
              <a:lnSpc>
                <a:spcPct val="115000"/>
              </a:lnSpc>
              <a:spcBef>
                <a:spcPts val="0"/>
              </a:spcBef>
              <a:spcAft>
                <a:spcPts val="0"/>
              </a:spcAft>
              <a:buNone/>
            </a:pPr>
            <a:endParaRPr sz="1100">
              <a:latin typeface="Arial"/>
              <a:ea typeface="Arial"/>
              <a:cs typeface="Arial"/>
              <a:sym typeface="Arial"/>
            </a:endParaRPr>
          </a:p>
          <a:p>
            <a:pPr marL="0" marR="0" lvl="0" indent="0" algn="l" rtl="0">
              <a:lnSpc>
                <a:spcPct val="90000"/>
              </a:lnSpc>
              <a:spcBef>
                <a:spcPts val="751"/>
              </a:spcBef>
              <a:spcAft>
                <a:spcPts val="0"/>
              </a:spcAft>
              <a:buNone/>
            </a:pPr>
            <a:endParaRPr sz="11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8"/>
          <p:cNvSpPr txBox="1">
            <a:spLocks noGrp="1"/>
          </p:cNvSpPr>
          <p:nvPr>
            <p:ph type="body" idx="1"/>
          </p:nvPr>
        </p:nvSpPr>
        <p:spPr>
          <a:xfrm>
            <a:off x="439738" y="1132114"/>
            <a:ext cx="8247000" cy="105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73D0"/>
              </a:buClr>
              <a:buSzPts val="2600"/>
              <a:buNone/>
            </a:pPr>
            <a:r>
              <a:rPr lang="en-US"/>
              <a:t>Part II:</a:t>
            </a:r>
            <a:endParaRPr/>
          </a:p>
        </p:txBody>
      </p:sp>
      <p:sp>
        <p:nvSpPr>
          <p:cNvPr id="442" name="Google Shape;442;p68"/>
          <p:cNvSpPr txBox="1">
            <a:spLocks noGrp="1"/>
          </p:cNvSpPr>
          <p:nvPr>
            <p:ph type="body" idx="2"/>
          </p:nvPr>
        </p:nvSpPr>
        <p:spPr>
          <a:xfrm>
            <a:off x="439738" y="2364784"/>
            <a:ext cx="8247000" cy="1209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F3864"/>
              </a:buClr>
              <a:buSzPts val="3200"/>
              <a:buNone/>
            </a:pPr>
            <a:r>
              <a:rPr lang="en-US"/>
              <a:t>Applications &amp; Return on Investment (ROI) of AI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3"/>
          <p:cNvSpPr txBox="1">
            <a:spLocks noGrp="1"/>
          </p:cNvSpPr>
          <p:nvPr>
            <p:ph type="body" idx="1"/>
          </p:nvPr>
        </p:nvSpPr>
        <p:spPr>
          <a:xfrm>
            <a:off x="439750" y="1198600"/>
            <a:ext cx="4816200" cy="12744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400">
                <a:highlight>
                  <a:srgbClr val="FFFFFF"/>
                </a:highlight>
              </a:rPr>
              <a:t>What is the Cognitive Project Management for AI (CPMAI) Methodology?</a:t>
            </a:r>
            <a:endParaRPr sz="1400">
              <a:highlight>
                <a:srgbClr val="FFFFFF"/>
              </a:highlight>
            </a:endParaRPr>
          </a:p>
          <a:p>
            <a:pPr marL="0" lvl="0" indent="0" algn="l" rtl="0">
              <a:lnSpc>
                <a:spcPct val="90000"/>
              </a:lnSpc>
              <a:spcBef>
                <a:spcPts val="1500"/>
              </a:spcBef>
              <a:spcAft>
                <a:spcPts val="0"/>
              </a:spcAft>
              <a:buClr>
                <a:schemeClr val="dk1"/>
              </a:buClr>
              <a:buSzPts val="1100"/>
              <a:buFont typeface="Arial"/>
              <a:buNone/>
            </a:pPr>
            <a:r>
              <a:rPr lang="en-US" sz="1400" b="0">
                <a:highlight>
                  <a:srgbClr val="FFFFFF"/>
                </a:highlight>
              </a:rPr>
              <a:t>Vendor-neutral, data-centric, AI-specific, Iterative methodology for running and managing AI, ML, and cognitive technology projects</a:t>
            </a:r>
            <a:endParaRPr sz="1400" b="0">
              <a:highlight>
                <a:srgbClr val="FFFFFF"/>
              </a:highlight>
            </a:endParaRPr>
          </a:p>
          <a:p>
            <a:pPr marL="0" lvl="0" indent="0" algn="l" rtl="0">
              <a:spcBef>
                <a:spcPts val="1500"/>
              </a:spcBef>
              <a:spcAft>
                <a:spcPts val="0"/>
              </a:spcAft>
              <a:buNone/>
            </a:pPr>
            <a:endParaRPr sz="1400"/>
          </a:p>
        </p:txBody>
      </p:sp>
      <p:sp>
        <p:nvSpPr>
          <p:cNvPr id="166" name="Google Shape;166;p33"/>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Cognitive Project Management for AI (CPMAI) Methodology</a:t>
            </a:r>
            <a:endParaRPr/>
          </a:p>
        </p:txBody>
      </p:sp>
      <p:pic>
        <p:nvPicPr>
          <p:cNvPr id="167" name="Google Shape;167;p33"/>
          <p:cNvPicPr preferRelativeResize="0"/>
          <p:nvPr/>
        </p:nvPicPr>
        <p:blipFill rotWithShape="1">
          <a:blip r:embed="rId3">
            <a:alphaModFix/>
          </a:blip>
          <a:srcRect b="5908"/>
          <a:stretch/>
        </p:blipFill>
        <p:spPr>
          <a:xfrm>
            <a:off x="5857450" y="1198600"/>
            <a:ext cx="2189025" cy="603950"/>
          </a:xfrm>
          <a:prstGeom prst="rect">
            <a:avLst/>
          </a:prstGeom>
          <a:noFill/>
          <a:ln>
            <a:noFill/>
          </a:ln>
        </p:spPr>
      </p:pic>
      <p:sp>
        <p:nvSpPr>
          <p:cNvPr id="168" name="Google Shape;168;p33"/>
          <p:cNvSpPr txBox="1">
            <a:spLocks noGrp="1"/>
          </p:cNvSpPr>
          <p:nvPr>
            <p:ph type="body" idx="1"/>
          </p:nvPr>
        </p:nvSpPr>
        <p:spPr>
          <a:xfrm>
            <a:off x="439750" y="2698175"/>
            <a:ext cx="8016300" cy="18114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400" b="0">
                <a:highlight>
                  <a:srgbClr val="FFFFFF"/>
                </a:highlight>
              </a:rPr>
              <a:t>CPMAI makes specific enhancements to Agile and CRISP-DM methodologies to meet AI-specific requirements. By extending these methodologies rather than creating a new approach, CPMAI can be implemented in organizations with already-running Agile teams and already-running data organizations. </a:t>
            </a:r>
            <a:endParaRPr sz="1400" b="0">
              <a:highlight>
                <a:srgbClr val="FFFFFF"/>
              </a:highlight>
            </a:endParaRPr>
          </a:p>
          <a:p>
            <a:pPr marL="0" lvl="0" indent="0" algn="l" rtl="0">
              <a:lnSpc>
                <a:spcPct val="90000"/>
              </a:lnSpc>
              <a:spcBef>
                <a:spcPts val="90"/>
              </a:spcBef>
              <a:spcAft>
                <a:spcPts val="0"/>
              </a:spcAft>
              <a:buNone/>
            </a:pPr>
            <a:endParaRPr sz="1400">
              <a:highlight>
                <a:srgbClr val="FFFFFF"/>
              </a:highlight>
            </a:endParaRPr>
          </a:p>
          <a:p>
            <a:pPr marL="0" lvl="0" indent="0" algn="l" rtl="0">
              <a:lnSpc>
                <a:spcPct val="90000"/>
              </a:lnSpc>
              <a:spcBef>
                <a:spcPts val="90"/>
              </a:spcBef>
              <a:spcAft>
                <a:spcPts val="90"/>
              </a:spcAft>
              <a:buNone/>
            </a:pPr>
            <a:endParaRPr sz="1400"/>
          </a:p>
        </p:txBody>
      </p:sp>
      <p:pic>
        <p:nvPicPr>
          <p:cNvPr id="169" name="Google Shape;169;p33"/>
          <p:cNvPicPr preferRelativeResize="0"/>
          <p:nvPr/>
        </p:nvPicPr>
        <p:blipFill>
          <a:blip r:embed="rId4">
            <a:alphaModFix/>
          </a:blip>
          <a:stretch>
            <a:fillRect/>
          </a:stretch>
        </p:blipFill>
        <p:spPr>
          <a:xfrm>
            <a:off x="842650" y="3762175"/>
            <a:ext cx="7000051" cy="513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9"/>
          <p:cNvSpPr txBox="1">
            <a:spLocks noGrp="1"/>
          </p:cNvSpPr>
          <p:nvPr>
            <p:ph type="title"/>
          </p:nvPr>
        </p:nvSpPr>
        <p:spPr>
          <a:xfrm>
            <a:off x="439739" y="314220"/>
            <a:ext cx="3501900" cy="95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The Seven Patterns of AI</a:t>
            </a:r>
            <a:endParaRPr/>
          </a:p>
        </p:txBody>
      </p:sp>
      <p:pic>
        <p:nvPicPr>
          <p:cNvPr id="448" name="Google Shape;448;p69"/>
          <p:cNvPicPr preferRelativeResize="0"/>
          <p:nvPr/>
        </p:nvPicPr>
        <p:blipFill>
          <a:blip r:embed="rId3">
            <a:alphaModFix/>
          </a:blip>
          <a:stretch>
            <a:fillRect/>
          </a:stretch>
        </p:blipFill>
        <p:spPr>
          <a:xfrm>
            <a:off x="4421925" y="68825"/>
            <a:ext cx="4256400" cy="4324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0"/>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Conversation &amp; Human Interaction Pattern</a:t>
            </a:r>
            <a:endParaRPr/>
          </a:p>
        </p:txBody>
      </p:sp>
      <p:sp>
        <p:nvSpPr>
          <p:cNvPr id="454" name="Google Shape;454;p70"/>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None/>
            </a:pPr>
            <a:r>
              <a:rPr lang="en-US" sz="3000" b="0"/>
              <a:t>The objective of this pattern is </a:t>
            </a:r>
            <a:r>
              <a:rPr lang="en-US" sz="3000" i="1"/>
              <a:t>machines interacting with humans the way humans interact with each other</a:t>
            </a:r>
            <a:endParaRPr sz="3000" i="1"/>
          </a:p>
          <a:p>
            <a:pPr marL="0" lvl="0" indent="0" algn="l" rtl="0">
              <a:spcBef>
                <a:spcPts val="1000"/>
              </a:spcBef>
              <a:spcAft>
                <a:spcPts val="0"/>
              </a:spcAft>
              <a:buNone/>
            </a:pPr>
            <a:endParaRPr sz="1700" b="0"/>
          </a:p>
        </p:txBody>
      </p:sp>
      <p:pic>
        <p:nvPicPr>
          <p:cNvPr id="455" name="Google Shape;455;p70"/>
          <p:cNvPicPr preferRelativeResize="0"/>
          <p:nvPr/>
        </p:nvPicPr>
        <p:blipFill>
          <a:blip r:embed="rId3">
            <a:alphaModFix/>
          </a:blip>
          <a:stretch>
            <a:fillRect/>
          </a:stretch>
        </p:blipFill>
        <p:spPr>
          <a:xfrm>
            <a:off x="6570275" y="163875"/>
            <a:ext cx="2467050" cy="772900"/>
          </a:xfrm>
          <a:prstGeom prst="rect">
            <a:avLst/>
          </a:prstGeom>
          <a:noFill/>
          <a:ln>
            <a:noFill/>
          </a:ln>
        </p:spPr>
      </p:pic>
      <p:pic>
        <p:nvPicPr>
          <p:cNvPr id="456" name="Google Shape;456;p70"/>
          <p:cNvPicPr preferRelativeResize="0"/>
          <p:nvPr/>
        </p:nvPicPr>
        <p:blipFill rotWithShape="1">
          <a:blip r:embed="rId4">
            <a:alphaModFix/>
          </a:blip>
          <a:srcRect l="7083" t="8600" r="6842" b="6660"/>
          <a:stretch/>
        </p:blipFill>
        <p:spPr>
          <a:xfrm>
            <a:off x="5704475" y="1255174"/>
            <a:ext cx="2679600" cy="26379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1"/>
          <p:cNvSpPr txBox="1">
            <a:spLocks noGrp="1"/>
          </p:cNvSpPr>
          <p:nvPr>
            <p:ph type="title"/>
          </p:nvPr>
        </p:nvSpPr>
        <p:spPr>
          <a:xfrm>
            <a:off x="452450" y="262969"/>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Conversation &amp; Human Interaction Pattern</a:t>
            </a:r>
            <a:endParaRPr/>
          </a:p>
        </p:txBody>
      </p:sp>
      <p:sp>
        <p:nvSpPr>
          <p:cNvPr id="462" name="Google Shape;462;p71"/>
          <p:cNvSpPr txBox="1">
            <a:spLocks noGrp="1"/>
          </p:cNvSpPr>
          <p:nvPr>
            <p:ph type="body" idx="1"/>
          </p:nvPr>
        </p:nvSpPr>
        <p:spPr>
          <a:xfrm>
            <a:off x="4172249" y="1198625"/>
            <a:ext cx="4893300" cy="3108900"/>
          </a:xfrm>
          <a:prstGeom prst="rect">
            <a:avLst/>
          </a:prstGeom>
        </p:spPr>
        <p:txBody>
          <a:bodyPr spcFirstLastPara="1" wrap="square" lIns="91425" tIns="45700" rIns="91425" bIns="45700" anchor="t" anchorCtr="0">
            <a:noAutofit/>
          </a:bodyPr>
          <a:lstStyle/>
          <a:p>
            <a:pPr marL="457200" lvl="0" indent="-330200" algn="l" rtl="0">
              <a:spcBef>
                <a:spcPts val="751"/>
              </a:spcBef>
              <a:spcAft>
                <a:spcPts val="0"/>
              </a:spcAft>
              <a:buSzPts val="1600"/>
              <a:buChar char="●"/>
            </a:pPr>
            <a:r>
              <a:rPr lang="en-US" sz="1600" i="1">
                <a:solidFill>
                  <a:srgbClr val="CC0000"/>
                </a:solidFill>
              </a:rPr>
              <a:t>Natural Language Processing (NLP)</a:t>
            </a:r>
            <a:endParaRPr sz="1600" i="1">
              <a:solidFill>
                <a:srgbClr val="CC0000"/>
              </a:solidFill>
            </a:endParaRPr>
          </a:p>
          <a:p>
            <a:pPr marL="914400" lvl="1" indent="-330200" algn="l" rtl="0">
              <a:spcBef>
                <a:spcPts val="0"/>
              </a:spcBef>
              <a:spcAft>
                <a:spcPts val="0"/>
              </a:spcAft>
              <a:buSzPts val="1600"/>
              <a:buChar char="○"/>
            </a:pPr>
            <a:r>
              <a:rPr lang="en-US" sz="1600" b="0"/>
              <a:t>A field of computer science that applies AI to the challenge of getting machines to understand and communicate using the language of humans.</a:t>
            </a:r>
            <a:endParaRPr sz="1600" b="0"/>
          </a:p>
          <a:p>
            <a:pPr marL="457200" lvl="0" indent="-330200" algn="l" rtl="0">
              <a:spcBef>
                <a:spcPts val="0"/>
              </a:spcBef>
              <a:spcAft>
                <a:spcPts val="0"/>
              </a:spcAft>
              <a:buSzPts val="1600"/>
              <a:buChar char="●"/>
            </a:pPr>
            <a:r>
              <a:rPr lang="en-US" sz="1600" i="1">
                <a:solidFill>
                  <a:srgbClr val="CC0000"/>
                </a:solidFill>
              </a:rPr>
              <a:t>Natural Language Generation (NLG)</a:t>
            </a:r>
            <a:endParaRPr sz="1600"/>
          </a:p>
          <a:p>
            <a:pPr marL="914400" lvl="1" indent="-330200" algn="l" rtl="0">
              <a:spcBef>
                <a:spcPts val="0"/>
              </a:spcBef>
              <a:spcAft>
                <a:spcPts val="0"/>
              </a:spcAft>
              <a:buSzPts val="1600"/>
              <a:buChar char="○"/>
            </a:pPr>
            <a:r>
              <a:rPr lang="en-US" sz="1600" b="0"/>
              <a:t>The use of AI systems to create written or spoken text in language that a human can understand.</a:t>
            </a:r>
            <a:endParaRPr sz="1600" b="0"/>
          </a:p>
          <a:p>
            <a:pPr marL="457200" lvl="0" indent="-330200" algn="l" rtl="0">
              <a:spcBef>
                <a:spcPts val="0"/>
              </a:spcBef>
              <a:spcAft>
                <a:spcPts val="0"/>
              </a:spcAft>
              <a:buSzPts val="1600"/>
              <a:buChar char="●"/>
            </a:pPr>
            <a:r>
              <a:rPr lang="en-US" sz="1600" i="1">
                <a:solidFill>
                  <a:srgbClr val="CC0000"/>
                </a:solidFill>
              </a:rPr>
              <a:t>Natural Language Understanding (NLU)</a:t>
            </a:r>
            <a:endParaRPr sz="1600" i="1">
              <a:solidFill>
                <a:srgbClr val="CC0000"/>
              </a:solidFill>
            </a:endParaRPr>
          </a:p>
          <a:p>
            <a:pPr marL="914400" lvl="1" indent="-330200" algn="l" rtl="0">
              <a:spcBef>
                <a:spcPts val="0"/>
              </a:spcBef>
              <a:spcAft>
                <a:spcPts val="0"/>
              </a:spcAft>
              <a:buSzPts val="1600"/>
              <a:buChar char="○"/>
            </a:pPr>
            <a:r>
              <a:rPr lang="en-US" sz="1600" b="0"/>
              <a:t>The use of AI systems to enable machines to understand written or spoken human language.</a:t>
            </a:r>
            <a:endParaRPr sz="1600" b="0"/>
          </a:p>
          <a:p>
            <a:pPr marL="0" lvl="0" indent="0" algn="l" rtl="0">
              <a:spcBef>
                <a:spcPts val="751"/>
              </a:spcBef>
              <a:spcAft>
                <a:spcPts val="0"/>
              </a:spcAft>
              <a:buNone/>
            </a:pPr>
            <a:endParaRPr/>
          </a:p>
        </p:txBody>
      </p:sp>
      <p:pic>
        <p:nvPicPr>
          <p:cNvPr id="463" name="Google Shape;463;p71"/>
          <p:cNvPicPr preferRelativeResize="0"/>
          <p:nvPr/>
        </p:nvPicPr>
        <p:blipFill>
          <a:blip r:embed="rId3">
            <a:alphaModFix/>
          </a:blip>
          <a:stretch>
            <a:fillRect/>
          </a:stretch>
        </p:blipFill>
        <p:spPr>
          <a:xfrm>
            <a:off x="6546625" y="211225"/>
            <a:ext cx="2467050" cy="772900"/>
          </a:xfrm>
          <a:prstGeom prst="rect">
            <a:avLst/>
          </a:prstGeom>
          <a:noFill/>
          <a:ln>
            <a:noFill/>
          </a:ln>
        </p:spPr>
      </p:pic>
      <p:pic>
        <p:nvPicPr>
          <p:cNvPr id="464" name="Google Shape;464;p71"/>
          <p:cNvPicPr preferRelativeResize="0"/>
          <p:nvPr/>
        </p:nvPicPr>
        <p:blipFill rotWithShape="1">
          <a:blip r:embed="rId4">
            <a:alphaModFix/>
          </a:blip>
          <a:srcRect l="2033" t="1756" r="2033" b="1746"/>
          <a:stretch/>
        </p:blipFill>
        <p:spPr>
          <a:xfrm>
            <a:off x="59175" y="1268775"/>
            <a:ext cx="4343733" cy="2467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2"/>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en-US">
                <a:solidFill>
                  <a:srgbClr val="1A1A1A"/>
                </a:solidFill>
                <a:latin typeface="Source Sans Pro"/>
                <a:ea typeface="Source Sans Pro"/>
                <a:cs typeface="Source Sans Pro"/>
                <a:sym typeface="Source Sans Pro"/>
              </a:rPr>
              <a:t>Chatbots &amp; Conversational Interfaces</a:t>
            </a:r>
            <a:endParaRPr/>
          </a:p>
        </p:txBody>
      </p:sp>
      <p:sp>
        <p:nvSpPr>
          <p:cNvPr id="470" name="Google Shape;470;p72"/>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42900" algn="l" rtl="0">
              <a:spcBef>
                <a:spcPts val="751"/>
              </a:spcBef>
              <a:spcAft>
                <a:spcPts val="0"/>
              </a:spcAft>
              <a:buSzPts val="1800"/>
              <a:buChar char="●"/>
            </a:pPr>
            <a:r>
              <a:rPr lang="en-US" sz="1800" b="0"/>
              <a:t>First real conversational chatbot was ELIZA in 1966</a:t>
            </a:r>
            <a:endParaRPr sz="1800" b="0"/>
          </a:p>
          <a:p>
            <a:pPr marL="457200" lvl="0" indent="-342900" algn="l" rtl="0">
              <a:spcBef>
                <a:spcPts val="0"/>
              </a:spcBef>
              <a:spcAft>
                <a:spcPts val="0"/>
              </a:spcAft>
              <a:buSzPts val="1800"/>
              <a:buChar char="●"/>
            </a:pPr>
            <a:r>
              <a:rPr lang="en-US" sz="1800" b="0"/>
              <a:t>Text or Voice</a:t>
            </a:r>
            <a:endParaRPr sz="1800" b="0"/>
          </a:p>
          <a:p>
            <a:pPr marL="457200" lvl="0" indent="-342900" algn="l" rtl="0">
              <a:spcBef>
                <a:spcPts val="0"/>
              </a:spcBef>
              <a:spcAft>
                <a:spcPts val="0"/>
              </a:spcAft>
              <a:buSzPts val="1800"/>
              <a:buChar char="●"/>
            </a:pPr>
            <a:r>
              <a:rPr lang="en-US" sz="1800" b="0"/>
              <a:t>“Conversational Computing”</a:t>
            </a:r>
            <a:endParaRPr sz="1800" b="0"/>
          </a:p>
          <a:p>
            <a:pPr marL="914400" lvl="1" indent="-342900" algn="l" rtl="0">
              <a:spcBef>
                <a:spcPts val="0"/>
              </a:spcBef>
              <a:spcAft>
                <a:spcPts val="0"/>
              </a:spcAft>
              <a:buSzPts val="1800"/>
              <a:buChar char="○"/>
            </a:pPr>
            <a:r>
              <a:rPr lang="en-US" sz="1800" b="0"/>
              <a:t>Sometimes, people like to talk and not to click and swipe!</a:t>
            </a:r>
            <a:endParaRPr sz="1800" b="0"/>
          </a:p>
          <a:p>
            <a:pPr marL="457200" lvl="0" indent="-342900" algn="l" rtl="0">
              <a:spcBef>
                <a:spcPts val="0"/>
              </a:spcBef>
              <a:spcAft>
                <a:spcPts val="0"/>
              </a:spcAft>
              <a:buSzPts val="1800"/>
              <a:buChar char="●"/>
            </a:pPr>
            <a:r>
              <a:rPr lang="en-US" sz="1800" b="0"/>
              <a:t>Use Cases</a:t>
            </a:r>
            <a:endParaRPr sz="1800" b="0"/>
          </a:p>
          <a:p>
            <a:pPr marL="914400" lvl="1" indent="-342900" algn="l" rtl="0">
              <a:spcBef>
                <a:spcPts val="0"/>
              </a:spcBef>
              <a:spcAft>
                <a:spcPts val="0"/>
              </a:spcAft>
              <a:buSzPts val="1800"/>
              <a:buChar char="○"/>
            </a:pPr>
            <a:r>
              <a:rPr lang="en-US" sz="1800" b="0"/>
              <a:t>Customer Support &amp; Engagement</a:t>
            </a:r>
            <a:endParaRPr sz="1800" b="0"/>
          </a:p>
          <a:p>
            <a:pPr marL="914400" lvl="1" indent="-342900" algn="l" rtl="0">
              <a:spcBef>
                <a:spcPts val="0"/>
              </a:spcBef>
              <a:spcAft>
                <a:spcPts val="0"/>
              </a:spcAft>
              <a:buSzPts val="1800"/>
              <a:buChar char="○"/>
            </a:pPr>
            <a:r>
              <a:rPr lang="en-US" sz="1800" b="0"/>
              <a:t>Assistant-Enabled Commerce</a:t>
            </a:r>
            <a:endParaRPr sz="1800" b="0"/>
          </a:p>
          <a:p>
            <a:pPr marL="914400" lvl="1" indent="-342900" algn="l" rtl="0">
              <a:spcBef>
                <a:spcPts val="0"/>
              </a:spcBef>
              <a:spcAft>
                <a:spcPts val="0"/>
              </a:spcAft>
              <a:buSzPts val="1800"/>
              <a:buChar char="○"/>
            </a:pPr>
            <a:r>
              <a:rPr lang="en-US" sz="1800" b="0"/>
              <a:t>Intelligent Voice Assistants </a:t>
            </a:r>
            <a:endParaRPr sz="1800"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471" name="Google Shape;471;p72"/>
          <p:cNvPicPr preferRelativeResize="0"/>
          <p:nvPr/>
        </p:nvPicPr>
        <p:blipFill>
          <a:blip r:embed="rId3">
            <a:alphaModFix/>
          </a:blip>
          <a:stretch>
            <a:fillRect/>
          </a:stretch>
        </p:blipFill>
        <p:spPr>
          <a:xfrm>
            <a:off x="5760750" y="1082250"/>
            <a:ext cx="3211500" cy="9318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472" name="Google Shape;472;p72"/>
          <p:cNvPicPr preferRelativeResize="0"/>
          <p:nvPr/>
        </p:nvPicPr>
        <p:blipFill>
          <a:blip r:embed="rId4">
            <a:alphaModFix/>
          </a:blip>
          <a:stretch>
            <a:fillRect/>
          </a:stretch>
        </p:blipFill>
        <p:spPr>
          <a:xfrm>
            <a:off x="6614575" y="2268525"/>
            <a:ext cx="1362300" cy="20745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473" name="Google Shape;473;p72"/>
          <p:cNvPicPr preferRelativeResize="0"/>
          <p:nvPr/>
        </p:nvPicPr>
        <p:blipFill>
          <a:blip r:embed="rId5">
            <a:alphaModFix/>
          </a:blip>
          <a:stretch>
            <a:fillRect/>
          </a:stretch>
        </p:blipFill>
        <p:spPr>
          <a:xfrm>
            <a:off x="6505200" y="181400"/>
            <a:ext cx="2467050" cy="772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3"/>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Generative AI</a:t>
            </a:r>
            <a:endParaRPr/>
          </a:p>
        </p:txBody>
      </p:sp>
      <p:pic>
        <p:nvPicPr>
          <p:cNvPr id="479" name="Google Shape;479;p73"/>
          <p:cNvPicPr preferRelativeResize="0"/>
          <p:nvPr/>
        </p:nvPicPr>
        <p:blipFill rotWithShape="1">
          <a:blip r:embed="rId3">
            <a:alphaModFix/>
          </a:blip>
          <a:srcRect t="6953" b="11818"/>
          <a:stretch/>
        </p:blipFill>
        <p:spPr>
          <a:xfrm>
            <a:off x="5481925" y="1230850"/>
            <a:ext cx="3204825" cy="2958775"/>
          </a:xfrm>
          <a:prstGeom prst="rect">
            <a:avLst/>
          </a:prstGeom>
          <a:noFill/>
          <a:ln>
            <a:noFill/>
          </a:ln>
        </p:spPr>
      </p:pic>
      <p:sp>
        <p:nvSpPr>
          <p:cNvPr id="480" name="Google Shape;480;p73"/>
          <p:cNvSpPr txBox="1"/>
          <p:nvPr/>
        </p:nvSpPr>
        <p:spPr>
          <a:xfrm>
            <a:off x="155175" y="900650"/>
            <a:ext cx="5114700" cy="35247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Calibri"/>
              <a:buChar char="●"/>
            </a:pPr>
            <a:r>
              <a:rPr lang="en-US" sz="1500">
                <a:latin typeface="Calibri"/>
                <a:ea typeface="Calibri"/>
                <a:cs typeface="Calibri"/>
                <a:sym typeface="Calibri"/>
              </a:rPr>
              <a:t>Machine learning systems are good at discovering patterns, either by being trained (supervised), through discovery (unsupervised), or trial and error (reinforcement)</a:t>
            </a:r>
            <a:endParaRPr sz="1500">
              <a:latin typeface="Calibri"/>
              <a:ea typeface="Calibri"/>
              <a:cs typeface="Calibri"/>
              <a:sym typeface="Calibri"/>
            </a:endParaRPr>
          </a:p>
          <a:p>
            <a:pPr marL="457200" lvl="0" indent="-323850" algn="l" rtl="0">
              <a:spcBef>
                <a:spcPts val="1000"/>
              </a:spcBef>
              <a:spcAft>
                <a:spcPts val="0"/>
              </a:spcAft>
              <a:buSzPts val="1500"/>
              <a:buFont typeface="Calibri"/>
              <a:buChar char="●"/>
            </a:pPr>
            <a:r>
              <a:rPr lang="en-US" sz="1500">
                <a:latin typeface="Calibri"/>
                <a:ea typeface="Calibri"/>
                <a:cs typeface="Calibri"/>
                <a:sym typeface="Calibri"/>
              </a:rPr>
              <a:t>Generative AI is the application of machine learning techniques to the creation of new data based on learned patterns</a:t>
            </a:r>
            <a:endParaRPr sz="1500">
              <a:latin typeface="Calibri"/>
              <a:ea typeface="Calibri"/>
              <a:cs typeface="Calibri"/>
              <a:sym typeface="Calibri"/>
            </a:endParaRPr>
          </a:p>
          <a:p>
            <a:pPr marL="914400" lvl="1" indent="-323850" algn="l" rtl="0">
              <a:spcBef>
                <a:spcPts val="0"/>
              </a:spcBef>
              <a:spcAft>
                <a:spcPts val="0"/>
              </a:spcAft>
              <a:buSzPts val="1500"/>
              <a:buFont typeface="Calibri"/>
              <a:buChar char="○"/>
            </a:pPr>
            <a:r>
              <a:rPr lang="en-US" sz="1500">
                <a:latin typeface="Calibri"/>
                <a:ea typeface="Calibri"/>
                <a:cs typeface="Calibri"/>
                <a:sym typeface="Calibri"/>
              </a:rPr>
              <a:t>Generative AI models are a type of deep learning neural network model</a:t>
            </a:r>
            <a:endParaRPr sz="1500">
              <a:latin typeface="Calibri"/>
              <a:ea typeface="Calibri"/>
              <a:cs typeface="Calibri"/>
              <a:sym typeface="Calibri"/>
            </a:endParaRPr>
          </a:p>
          <a:p>
            <a:pPr marL="457200" lvl="0" indent="-323850" algn="l" rtl="0">
              <a:spcBef>
                <a:spcPts val="1000"/>
              </a:spcBef>
              <a:spcAft>
                <a:spcPts val="0"/>
              </a:spcAft>
              <a:buSzPts val="1500"/>
              <a:buFont typeface="Calibri"/>
              <a:buChar char="●"/>
            </a:pPr>
            <a:r>
              <a:rPr lang="en-US" sz="1500">
                <a:latin typeface="Calibri"/>
                <a:ea typeface="Calibri"/>
                <a:cs typeface="Calibri"/>
                <a:sym typeface="Calibri"/>
              </a:rPr>
              <a:t>For Generative AI, we create machine learning model(s) whose output is the sort of data we’re looking to generate</a:t>
            </a:r>
            <a:endParaRPr sz="1500">
              <a:latin typeface="Calibri"/>
              <a:ea typeface="Calibri"/>
              <a:cs typeface="Calibri"/>
              <a:sym typeface="Calibri"/>
            </a:endParaRPr>
          </a:p>
          <a:p>
            <a:pPr marL="0" lvl="0" indent="0" algn="l" rtl="0">
              <a:spcBef>
                <a:spcPts val="1000"/>
              </a:spcBef>
              <a:spcAft>
                <a:spcPts val="0"/>
              </a:spcAft>
              <a:buNone/>
            </a:pPr>
            <a:endParaRPr sz="1200"/>
          </a:p>
        </p:txBody>
      </p:sp>
      <p:pic>
        <p:nvPicPr>
          <p:cNvPr id="481" name="Google Shape;481;p73"/>
          <p:cNvPicPr preferRelativeResize="0"/>
          <p:nvPr/>
        </p:nvPicPr>
        <p:blipFill>
          <a:blip r:embed="rId4">
            <a:alphaModFix/>
          </a:blip>
          <a:stretch>
            <a:fillRect/>
          </a:stretch>
        </p:blipFill>
        <p:spPr>
          <a:xfrm>
            <a:off x="6505200" y="127750"/>
            <a:ext cx="2467050" cy="772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4"/>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Predictive Analytics &amp; Decision Support Pattern</a:t>
            </a:r>
            <a:endParaRPr/>
          </a:p>
        </p:txBody>
      </p:sp>
      <p:sp>
        <p:nvSpPr>
          <p:cNvPr id="487" name="Google Shape;487;p74"/>
          <p:cNvSpPr txBox="1">
            <a:spLocks noGrp="1"/>
          </p:cNvSpPr>
          <p:nvPr>
            <p:ph type="body" idx="1"/>
          </p:nvPr>
        </p:nvSpPr>
        <p:spPr>
          <a:xfrm>
            <a:off x="439722" y="1234125"/>
            <a:ext cx="6247200" cy="3108900"/>
          </a:xfrm>
          <a:prstGeom prst="rect">
            <a:avLst/>
          </a:prstGeom>
        </p:spPr>
        <p:txBody>
          <a:bodyPr spcFirstLastPara="1" wrap="square" lIns="91425" tIns="45700" rIns="91425" bIns="45700" anchor="t" anchorCtr="0">
            <a:noAutofit/>
          </a:bodyPr>
          <a:lstStyle/>
          <a:p>
            <a:pPr marL="0" lvl="0" indent="0" algn="l" rtl="0">
              <a:lnSpc>
                <a:spcPct val="100000"/>
              </a:lnSpc>
              <a:spcBef>
                <a:spcPts val="300"/>
              </a:spcBef>
              <a:spcAft>
                <a:spcPts val="0"/>
              </a:spcAft>
              <a:buClr>
                <a:schemeClr val="dk1"/>
              </a:buClr>
              <a:buSzPts val="1100"/>
              <a:buFont typeface="Arial"/>
              <a:buNone/>
            </a:pPr>
            <a:r>
              <a:rPr lang="en-US" sz="4000" b="0">
                <a:solidFill>
                  <a:srgbClr val="1F497D"/>
                </a:solidFill>
                <a:latin typeface="Lato"/>
                <a:ea typeface="Lato"/>
                <a:cs typeface="Lato"/>
                <a:sym typeface="Lato"/>
              </a:rPr>
              <a:t>The objective of this pattern is </a:t>
            </a:r>
            <a:r>
              <a:rPr lang="en-US" sz="4000" i="1">
                <a:solidFill>
                  <a:srgbClr val="4EADDB"/>
                </a:solidFill>
                <a:latin typeface="Lato"/>
                <a:ea typeface="Lato"/>
                <a:cs typeface="Lato"/>
                <a:sym typeface="Lato"/>
              </a:rPr>
              <a:t>helping humans make better decisions</a:t>
            </a:r>
            <a:endParaRPr/>
          </a:p>
        </p:txBody>
      </p:sp>
      <p:pic>
        <p:nvPicPr>
          <p:cNvPr id="488" name="Google Shape;488;p74"/>
          <p:cNvPicPr preferRelativeResize="0"/>
          <p:nvPr/>
        </p:nvPicPr>
        <p:blipFill>
          <a:blip r:embed="rId3">
            <a:alphaModFix/>
          </a:blip>
          <a:stretch>
            <a:fillRect/>
          </a:stretch>
        </p:blipFill>
        <p:spPr>
          <a:xfrm>
            <a:off x="6989675" y="71575"/>
            <a:ext cx="2102750" cy="669050"/>
          </a:xfrm>
          <a:prstGeom prst="rect">
            <a:avLst/>
          </a:prstGeom>
          <a:noFill/>
          <a:ln>
            <a:noFill/>
          </a:ln>
        </p:spPr>
      </p:pic>
      <p:pic>
        <p:nvPicPr>
          <p:cNvPr id="489" name="Google Shape;489;p74"/>
          <p:cNvPicPr preferRelativeResize="0"/>
          <p:nvPr/>
        </p:nvPicPr>
        <p:blipFill>
          <a:blip r:embed="rId4">
            <a:alphaModFix/>
          </a:blip>
          <a:stretch>
            <a:fillRect/>
          </a:stretch>
        </p:blipFill>
        <p:spPr>
          <a:xfrm>
            <a:off x="6472422" y="1494019"/>
            <a:ext cx="2160300" cy="2160300"/>
          </a:xfrm>
          <a:prstGeom prst="roundRect">
            <a:avLst>
              <a:gd name="adj" fmla="val 11568"/>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5"/>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751"/>
              </a:spcBef>
              <a:spcAft>
                <a:spcPts val="0"/>
              </a:spcAft>
              <a:buNone/>
            </a:pPr>
            <a:r>
              <a:rPr lang="en-US"/>
              <a:t>Predictive Analytics Examples</a:t>
            </a:r>
            <a:endParaRPr/>
          </a:p>
        </p:txBody>
      </p:sp>
      <p:sp>
        <p:nvSpPr>
          <p:cNvPr id="495" name="Google Shape;495;p75"/>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457200" lvl="0" indent="-342900" algn="l" rtl="0">
              <a:spcBef>
                <a:spcPts val="751"/>
              </a:spcBef>
              <a:spcAft>
                <a:spcPts val="0"/>
              </a:spcAft>
              <a:buSzPts val="1800"/>
              <a:buChar char="●"/>
            </a:pPr>
            <a:r>
              <a:rPr lang="en-US" sz="1800" b="0"/>
              <a:t>Assisted search and retrieval</a:t>
            </a:r>
            <a:endParaRPr sz="1800" b="0"/>
          </a:p>
          <a:p>
            <a:pPr marL="457200" lvl="0" indent="-342900" algn="l" rtl="0">
              <a:spcBef>
                <a:spcPts val="0"/>
              </a:spcBef>
              <a:spcAft>
                <a:spcPts val="0"/>
              </a:spcAft>
              <a:buSzPts val="1800"/>
              <a:buChar char="●"/>
            </a:pPr>
            <a:r>
              <a:rPr lang="en-US" sz="1800" b="0"/>
              <a:t>Forecasting</a:t>
            </a:r>
            <a:endParaRPr sz="1800" b="0"/>
          </a:p>
          <a:p>
            <a:pPr marL="914400" lvl="1" indent="-330200" algn="l" rtl="0">
              <a:spcBef>
                <a:spcPts val="0"/>
              </a:spcBef>
              <a:spcAft>
                <a:spcPts val="0"/>
              </a:spcAft>
              <a:buSzPts val="1600"/>
              <a:buChar char="○"/>
            </a:pPr>
            <a:r>
              <a:rPr lang="en-US" sz="1600"/>
              <a:t>Supply chain forecasting</a:t>
            </a:r>
            <a:endParaRPr sz="1600"/>
          </a:p>
          <a:p>
            <a:pPr marL="914400" lvl="1" indent="-330200" algn="l" rtl="0">
              <a:spcBef>
                <a:spcPts val="0"/>
              </a:spcBef>
              <a:spcAft>
                <a:spcPts val="0"/>
              </a:spcAft>
              <a:buSzPts val="1600"/>
              <a:buChar char="○"/>
            </a:pPr>
            <a:r>
              <a:rPr lang="en-US" sz="1600"/>
              <a:t>Weather forecasting</a:t>
            </a:r>
            <a:endParaRPr sz="1600"/>
          </a:p>
          <a:p>
            <a:pPr marL="457200" lvl="0" indent="-342900" algn="l" rtl="0">
              <a:spcBef>
                <a:spcPts val="0"/>
              </a:spcBef>
              <a:spcAft>
                <a:spcPts val="0"/>
              </a:spcAft>
              <a:buSzPts val="1800"/>
              <a:buChar char="●"/>
            </a:pPr>
            <a:r>
              <a:rPr lang="en-US" sz="1800" b="0"/>
              <a:t>Predicting a number or a value</a:t>
            </a:r>
            <a:endParaRPr sz="1800" b="0"/>
          </a:p>
          <a:p>
            <a:pPr marL="457200" lvl="0" indent="-342900" algn="l" rtl="0">
              <a:spcBef>
                <a:spcPts val="0"/>
              </a:spcBef>
              <a:spcAft>
                <a:spcPts val="0"/>
              </a:spcAft>
              <a:buSzPts val="1800"/>
              <a:buChar char="●"/>
            </a:pPr>
            <a:r>
              <a:rPr lang="en-US" sz="1800" b="0"/>
              <a:t>Dynamic / Predictive Pricing</a:t>
            </a:r>
            <a:endParaRPr sz="1800" b="0"/>
          </a:p>
          <a:p>
            <a:pPr marL="457200" lvl="0" indent="-342900" algn="l" rtl="0">
              <a:spcBef>
                <a:spcPts val="0"/>
              </a:spcBef>
              <a:spcAft>
                <a:spcPts val="0"/>
              </a:spcAft>
              <a:buSzPts val="1800"/>
              <a:buChar char="●"/>
            </a:pPr>
            <a:r>
              <a:rPr lang="en-US" sz="1800" b="0"/>
              <a:t>Predicting behavior</a:t>
            </a:r>
            <a:endParaRPr sz="1800" b="0"/>
          </a:p>
          <a:p>
            <a:pPr marL="457200" lvl="0" indent="-342900" algn="l" rtl="0">
              <a:spcBef>
                <a:spcPts val="0"/>
              </a:spcBef>
              <a:spcAft>
                <a:spcPts val="0"/>
              </a:spcAft>
              <a:buSzPts val="1800"/>
              <a:buChar char="●"/>
            </a:pPr>
            <a:r>
              <a:rPr lang="en-US" sz="1800" b="0"/>
              <a:t>Predicting failure</a:t>
            </a:r>
            <a:endParaRPr sz="1800" b="0"/>
          </a:p>
          <a:p>
            <a:pPr marL="914400" lvl="1" indent="-330200" algn="l" rtl="0">
              <a:spcBef>
                <a:spcPts val="0"/>
              </a:spcBef>
              <a:spcAft>
                <a:spcPts val="0"/>
              </a:spcAft>
              <a:buSzPts val="1600"/>
              <a:buChar char="○"/>
            </a:pPr>
            <a:r>
              <a:rPr lang="en-US" sz="1600" b="0"/>
              <a:t>Predictive Maintenance</a:t>
            </a:r>
            <a:endParaRPr sz="1600" b="0"/>
          </a:p>
          <a:p>
            <a:pPr marL="457200" lvl="0" indent="-342900" algn="l" rtl="0">
              <a:spcBef>
                <a:spcPts val="0"/>
              </a:spcBef>
              <a:spcAft>
                <a:spcPts val="0"/>
              </a:spcAft>
              <a:buSzPts val="1800"/>
              <a:buChar char="●"/>
            </a:pPr>
            <a:r>
              <a:rPr lang="en-US" sz="1800" b="0"/>
              <a:t>Identifying and selecting “best fit”</a:t>
            </a:r>
            <a:endParaRPr sz="1800" b="0"/>
          </a:p>
          <a:p>
            <a:pPr marL="457200" lvl="0" indent="-342900" algn="l" rtl="0">
              <a:spcBef>
                <a:spcPts val="0"/>
              </a:spcBef>
              <a:spcAft>
                <a:spcPts val="0"/>
              </a:spcAft>
              <a:buSzPts val="1800"/>
              <a:buChar char="●"/>
            </a:pPr>
            <a:r>
              <a:rPr lang="en-US" sz="1800" b="0"/>
              <a:t>Optimization activities</a:t>
            </a:r>
            <a:endParaRPr sz="1800" b="0"/>
          </a:p>
          <a:p>
            <a:pPr marL="457200" lvl="0" indent="-342900" algn="l" rtl="0">
              <a:spcBef>
                <a:spcPts val="0"/>
              </a:spcBef>
              <a:spcAft>
                <a:spcPts val="0"/>
              </a:spcAft>
              <a:buSzPts val="1800"/>
              <a:buChar char="●"/>
            </a:pPr>
            <a:r>
              <a:rPr lang="en-US" sz="1800" b="0"/>
              <a:t>Situational awareness </a:t>
            </a:r>
            <a:endParaRPr sz="1800"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496" name="Google Shape;496;p75"/>
          <p:cNvPicPr preferRelativeResize="0"/>
          <p:nvPr/>
        </p:nvPicPr>
        <p:blipFill>
          <a:blip r:embed="rId3">
            <a:alphaModFix/>
          </a:blip>
          <a:stretch>
            <a:fillRect/>
          </a:stretch>
        </p:blipFill>
        <p:spPr>
          <a:xfrm>
            <a:off x="6989675" y="71575"/>
            <a:ext cx="2102750" cy="669050"/>
          </a:xfrm>
          <a:prstGeom prst="rect">
            <a:avLst/>
          </a:prstGeom>
          <a:noFill/>
          <a:ln>
            <a:noFill/>
          </a:ln>
        </p:spPr>
      </p:pic>
      <p:pic>
        <p:nvPicPr>
          <p:cNvPr id="497" name="Google Shape;497;p75"/>
          <p:cNvPicPr preferRelativeResize="0"/>
          <p:nvPr/>
        </p:nvPicPr>
        <p:blipFill>
          <a:blip r:embed="rId4">
            <a:alphaModFix/>
          </a:blip>
          <a:stretch>
            <a:fillRect/>
          </a:stretch>
        </p:blipFill>
        <p:spPr>
          <a:xfrm>
            <a:off x="5417203" y="949226"/>
            <a:ext cx="3108900" cy="31089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6"/>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Goal Driven Systems Pattern</a:t>
            </a:r>
            <a:endParaRPr/>
          </a:p>
        </p:txBody>
      </p:sp>
      <p:sp>
        <p:nvSpPr>
          <p:cNvPr id="503" name="Google Shape;503;p76"/>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Clr>
                <a:schemeClr val="dk1"/>
              </a:buClr>
              <a:buSzPts val="1100"/>
              <a:buFont typeface="Arial"/>
              <a:buNone/>
            </a:pPr>
            <a:r>
              <a:rPr lang="en-US" sz="3000" b="0"/>
              <a:t>The objective of this pattern is to </a:t>
            </a:r>
            <a:r>
              <a:rPr lang="en-US" sz="3000" i="1"/>
              <a:t>find the optimal solution to a problem</a:t>
            </a:r>
            <a:r>
              <a:rPr lang="en-US" sz="3000" b="0"/>
              <a:t>, often through trial and error or game-playing</a:t>
            </a:r>
            <a:endParaRPr sz="3000" b="0"/>
          </a:p>
          <a:p>
            <a:pPr marL="0" lvl="0" indent="0" algn="l" rtl="0">
              <a:spcBef>
                <a:spcPts val="751"/>
              </a:spcBef>
              <a:spcAft>
                <a:spcPts val="0"/>
              </a:spcAft>
              <a:buNone/>
            </a:pPr>
            <a:endParaRPr sz="1700" b="0"/>
          </a:p>
          <a:p>
            <a:pPr marL="0" lvl="0" indent="0" algn="l" rtl="0">
              <a:spcBef>
                <a:spcPts val="751"/>
              </a:spcBef>
              <a:spcAft>
                <a:spcPts val="0"/>
              </a:spcAft>
              <a:buNone/>
            </a:pPr>
            <a:endParaRPr sz="1400" b="0"/>
          </a:p>
          <a:p>
            <a:pPr marL="0" lvl="0" indent="0" algn="l" rtl="0">
              <a:spcBef>
                <a:spcPts val="751"/>
              </a:spcBef>
              <a:spcAft>
                <a:spcPts val="0"/>
              </a:spcAft>
              <a:buNone/>
            </a:pPr>
            <a:endParaRPr sz="1400" b="0"/>
          </a:p>
          <a:p>
            <a:pPr marL="0" lvl="0" indent="0" algn="l" rtl="0">
              <a:spcBef>
                <a:spcPts val="751"/>
              </a:spcBef>
              <a:spcAft>
                <a:spcPts val="0"/>
              </a:spcAft>
              <a:buNone/>
            </a:pPr>
            <a:endParaRPr b="0"/>
          </a:p>
        </p:txBody>
      </p:sp>
      <p:pic>
        <p:nvPicPr>
          <p:cNvPr id="504" name="Google Shape;504;p76"/>
          <p:cNvPicPr preferRelativeResize="0"/>
          <p:nvPr/>
        </p:nvPicPr>
        <p:blipFill>
          <a:blip r:embed="rId3">
            <a:alphaModFix/>
          </a:blip>
          <a:stretch>
            <a:fillRect/>
          </a:stretch>
        </p:blipFill>
        <p:spPr>
          <a:xfrm>
            <a:off x="6720550" y="147875"/>
            <a:ext cx="2323775" cy="934375"/>
          </a:xfrm>
          <a:prstGeom prst="rect">
            <a:avLst/>
          </a:prstGeom>
          <a:noFill/>
          <a:ln>
            <a:noFill/>
          </a:ln>
        </p:spPr>
      </p:pic>
      <p:pic>
        <p:nvPicPr>
          <p:cNvPr id="505" name="Google Shape;505;p76"/>
          <p:cNvPicPr preferRelativeResize="0"/>
          <p:nvPr/>
        </p:nvPicPr>
        <p:blipFill>
          <a:blip r:embed="rId4">
            <a:alphaModFix/>
          </a:blip>
          <a:stretch>
            <a:fillRect/>
          </a:stretch>
        </p:blipFill>
        <p:spPr>
          <a:xfrm>
            <a:off x="287075" y="1574725"/>
            <a:ext cx="3506400" cy="1871700"/>
          </a:xfrm>
          <a:prstGeom prst="roundRect">
            <a:avLst>
              <a:gd name="adj" fmla="val 16667"/>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7"/>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Goal Driven Systems Examples</a:t>
            </a:r>
            <a:endParaRPr/>
          </a:p>
        </p:txBody>
      </p:sp>
      <p:sp>
        <p:nvSpPr>
          <p:cNvPr id="511" name="Google Shape;511;p77"/>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None/>
            </a:pPr>
            <a:r>
              <a:rPr lang="en-US" sz="1800" b="0"/>
              <a:t>Examples: </a:t>
            </a:r>
            <a:endParaRPr sz="1800" b="0"/>
          </a:p>
          <a:p>
            <a:pPr marL="457200" lvl="0" indent="-336550" algn="l" rtl="0">
              <a:spcBef>
                <a:spcPts val="751"/>
              </a:spcBef>
              <a:spcAft>
                <a:spcPts val="0"/>
              </a:spcAft>
              <a:buSzPts val="1700"/>
              <a:buChar char="●"/>
            </a:pPr>
            <a:r>
              <a:rPr lang="en-US" sz="1700" b="0"/>
              <a:t>Game Playing</a:t>
            </a:r>
            <a:endParaRPr sz="1700" b="0"/>
          </a:p>
          <a:p>
            <a:pPr marL="457200" lvl="0" indent="-336550" algn="l" rtl="0">
              <a:spcBef>
                <a:spcPts val="0"/>
              </a:spcBef>
              <a:spcAft>
                <a:spcPts val="0"/>
              </a:spcAft>
              <a:buSzPts val="1700"/>
              <a:buChar char="●"/>
            </a:pPr>
            <a:r>
              <a:rPr lang="en-US" sz="1700" b="0"/>
              <a:t>Iterative problem solving</a:t>
            </a:r>
            <a:endParaRPr sz="1700" b="0"/>
          </a:p>
          <a:p>
            <a:pPr marL="457200" lvl="0" indent="-336550" algn="l" rtl="0">
              <a:spcBef>
                <a:spcPts val="0"/>
              </a:spcBef>
              <a:spcAft>
                <a:spcPts val="0"/>
              </a:spcAft>
              <a:buSzPts val="1700"/>
              <a:buChar char="●"/>
            </a:pPr>
            <a:r>
              <a:rPr lang="en-US" sz="1700" b="0"/>
              <a:t>Robo-advising</a:t>
            </a:r>
            <a:endParaRPr sz="1700" b="0"/>
          </a:p>
          <a:p>
            <a:pPr marL="457200" lvl="0" indent="-336550" algn="l" rtl="0">
              <a:spcBef>
                <a:spcPts val="0"/>
              </a:spcBef>
              <a:spcAft>
                <a:spcPts val="0"/>
              </a:spcAft>
              <a:buSzPts val="1700"/>
              <a:buChar char="●"/>
            </a:pPr>
            <a:r>
              <a:rPr lang="en-US" sz="1700" b="0"/>
              <a:t>Bidding and real-time auctions</a:t>
            </a:r>
            <a:endParaRPr sz="1700" b="0"/>
          </a:p>
          <a:p>
            <a:pPr marL="457200" lvl="0" indent="-336550" algn="l" rtl="0">
              <a:spcBef>
                <a:spcPts val="0"/>
              </a:spcBef>
              <a:spcAft>
                <a:spcPts val="0"/>
              </a:spcAft>
              <a:buSzPts val="1700"/>
              <a:buChar char="●"/>
            </a:pPr>
            <a:r>
              <a:rPr lang="en-US" sz="1700" b="0"/>
              <a:t>Robo advising</a:t>
            </a:r>
            <a:endParaRPr sz="1700" b="0"/>
          </a:p>
          <a:p>
            <a:pPr marL="457200" lvl="0" indent="-336550" algn="l" rtl="0">
              <a:spcBef>
                <a:spcPts val="0"/>
              </a:spcBef>
              <a:spcAft>
                <a:spcPts val="0"/>
              </a:spcAft>
              <a:buSzPts val="1700"/>
              <a:buChar char="●"/>
            </a:pPr>
            <a:r>
              <a:rPr lang="en-US" sz="1700" b="0"/>
              <a:t>Real time bidding for ads</a:t>
            </a:r>
            <a:endParaRPr sz="1700" b="0"/>
          </a:p>
          <a:p>
            <a:pPr marL="457200" lvl="0" indent="-336550" algn="l" rtl="0">
              <a:spcBef>
                <a:spcPts val="0"/>
              </a:spcBef>
              <a:spcAft>
                <a:spcPts val="0"/>
              </a:spcAft>
              <a:buSzPts val="1700"/>
              <a:buChar char="●"/>
            </a:pPr>
            <a:r>
              <a:rPr lang="en-US" sz="1700" b="0"/>
              <a:t>Resource optimization (money, equipment, time, other resources)</a:t>
            </a:r>
            <a:endParaRPr sz="1700" b="0"/>
          </a:p>
          <a:p>
            <a:pPr marL="0" lvl="0" indent="0" algn="l" rtl="0">
              <a:spcBef>
                <a:spcPts val="751"/>
              </a:spcBef>
              <a:spcAft>
                <a:spcPts val="0"/>
              </a:spcAft>
              <a:buNone/>
            </a:pPr>
            <a:r>
              <a:rPr lang="en-US" sz="1900" i="1"/>
              <a:t>Anything where you need to figure out best outcome by running lots of simulations</a:t>
            </a:r>
            <a:endParaRPr sz="1900" i="1"/>
          </a:p>
          <a:p>
            <a:pPr marL="0" lvl="0" indent="0" algn="l" rtl="0">
              <a:spcBef>
                <a:spcPts val="751"/>
              </a:spcBef>
              <a:spcAft>
                <a:spcPts val="0"/>
              </a:spcAft>
              <a:buNone/>
            </a:pPr>
            <a:endParaRPr sz="1400" b="0"/>
          </a:p>
          <a:p>
            <a:pPr marL="0" lvl="0" indent="0" algn="l" rtl="0">
              <a:spcBef>
                <a:spcPts val="751"/>
              </a:spcBef>
              <a:spcAft>
                <a:spcPts val="0"/>
              </a:spcAft>
              <a:buNone/>
            </a:pPr>
            <a:endParaRPr b="0"/>
          </a:p>
        </p:txBody>
      </p:sp>
      <p:pic>
        <p:nvPicPr>
          <p:cNvPr id="512" name="Google Shape;512;p77"/>
          <p:cNvPicPr preferRelativeResize="0"/>
          <p:nvPr/>
        </p:nvPicPr>
        <p:blipFill>
          <a:blip r:embed="rId3">
            <a:alphaModFix/>
          </a:blip>
          <a:stretch>
            <a:fillRect/>
          </a:stretch>
        </p:blipFill>
        <p:spPr>
          <a:xfrm>
            <a:off x="6720550" y="147875"/>
            <a:ext cx="2323775" cy="934375"/>
          </a:xfrm>
          <a:prstGeom prst="rect">
            <a:avLst/>
          </a:prstGeom>
          <a:noFill/>
          <a:ln>
            <a:noFill/>
          </a:ln>
        </p:spPr>
      </p:pic>
      <p:pic>
        <p:nvPicPr>
          <p:cNvPr id="513" name="Google Shape;513;p77"/>
          <p:cNvPicPr preferRelativeResize="0"/>
          <p:nvPr/>
        </p:nvPicPr>
        <p:blipFill>
          <a:blip r:embed="rId4">
            <a:alphaModFix/>
          </a:blip>
          <a:stretch>
            <a:fillRect/>
          </a:stretch>
        </p:blipFill>
        <p:spPr>
          <a:xfrm>
            <a:off x="439750" y="1234124"/>
            <a:ext cx="2813100" cy="28131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8"/>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Autonomous Systems Pattern</a:t>
            </a:r>
            <a:endParaRPr/>
          </a:p>
        </p:txBody>
      </p:sp>
      <p:sp>
        <p:nvSpPr>
          <p:cNvPr id="519" name="Google Shape;519;p78"/>
          <p:cNvSpPr txBox="1">
            <a:spLocks noGrp="1"/>
          </p:cNvSpPr>
          <p:nvPr>
            <p:ph type="body" idx="1"/>
          </p:nvPr>
        </p:nvSpPr>
        <p:spPr>
          <a:xfrm>
            <a:off x="3930850" y="1234125"/>
            <a:ext cx="4755900" cy="31089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b="0"/>
              <a:t>Physical and virtual (software) systems that are able to accomplish a task, achieve a goal, interact with their surroundings</a:t>
            </a:r>
            <a:endParaRPr b="0"/>
          </a:p>
          <a:p>
            <a:pPr marL="457200" lvl="0" indent="0" algn="l" rtl="0">
              <a:spcBef>
                <a:spcPts val="751"/>
              </a:spcBef>
              <a:spcAft>
                <a:spcPts val="0"/>
              </a:spcAft>
              <a:buNone/>
            </a:pPr>
            <a:endParaRPr b="0"/>
          </a:p>
          <a:p>
            <a:pPr marL="457200" lvl="0" indent="0" algn="l" rtl="0">
              <a:spcBef>
                <a:spcPts val="751"/>
              </a:spcBef>
              <a:spcAft>
                <a:spcPts val="0"/>
              </a:spcAft>
              <a:buNone/>
            </a:pPr>
            <a:r>
              <a:rPr lang="en-US" sz="3200" i="1"/>
              <a:t>The objective of this pattern is Minimizing human labor</a:t>
            </a:r>
            <a:endParaRPr sz="3200" i="1"/>
          </a:p>
        </p:txBody>
      </p:sp>
      <p:pic>
        <p:nvPicPr>
          <p:cNvPr id="520" name="Google Shape;520;p78"/>
          <p:cNvPicPr preferRelativeResize="0"/>
          <p:nvPr/>
        </p:nvPicPr>
        <p:blipFill>
          <a:blip r:embed="rId3">
            <a:alphaModFix/>
          </a:blip>
          <a:stretch>
            <a:fillRect/>
          </a:stretch>
        </p:blipFill>
        <p:spPr>
          <a:xfrm>
            <a:off x="6508825" y="104048"/>
            <a:ext cx="2424419" cy="774250"/>
          </a:xfrm>
          <a:prstGeom prst="rect">
            <a:avLst/>
          </a:prstGeom>
          <a:noFill/>
          <a:ln>
            <a:noFill/>
          </a:ln>
        </p:spPr>
      </p:pic>
      <p:pic>
        <p:nvPicPr>
          <p:cNvPr id="521" name="Google Shape;521;p78"/>
          <p:cNvPicPr preferRelativeResize="0"/>
          <p:nvPr/>
        </p:nvPicPr>
        <p:blipFill>
          <a:blip r:embed="rId4">
            <a:alphaModFix/>
          </a:blip>
          <a:stretch>
            <a:fillRect/>
          </a:stretch>
        </p:blipFill>
        <p:spPr>
          <a:xfrm>
            <a:off x="541450" y="1082249"/>
            <a:ext cx="3108900" cy="3108900"/>
          </a:xfrm>
          <a:prstGeom prst="roundRect">
            <a:avLst>
              <a:gd name="adj" fmla="val 13095"/>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4"/>
          <p:cNvSpPr txBox="1">
            <a:spLocks noGrp="1"/>
          </p:cNvSpPr>
          <p:nvPr>
            <p:ph type="body" idx="1"/>
          </p:nvPr>
        </p:nvSpPr>
        <p:spPr>
          <a:xfrm>
            <a:off x="439738" y="1132114"/>
            <a:ext cx="8247061" cy="105798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73D0"/>
              </a:buClr>
              <a:buSzPts val="2600"/>
              <a:buNone/>
            </a:pPr>
            <a:r>
              <a:rPr lang="en-US"/>
              <a:t>Part I:</a:t>
            </a:r>
            <a:endParaRPr/>
          </a:p>
        </p:txBody>
      </p:sp>
      <p:sp>
        <p:nvSpPr>
          <p:cNvPr id="175" name="Google Shape;175;p34"/>
          <p:cNvSpPr txBox="1">
            <a:spLocks noGrp="1"/>
          </p:cNvSpPr>
          <p:nvPr>
            <p:ph type="body" idx="2"/>
          </p:nvPr>
        </p:nvSpPr>
        <p:spPr>
          <a:xfrm>
            <a:off x="439738" y="2364784"/>
            <a:ext cx="8247000" cy="1209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F3864"/>
              </a:buClr>
              <a:buSzPts val="3200"/>
              <a:buNone/>
            </a:pPr>
            <a:r>
              <a:rPr lang="en-US"/>
              <a:t>The Fundamentals of AI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9"/>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Autonomous Systems Pattern Examples</a:t>
            </a:r>
            <a:endParaRPr/>
          </a:p>
        </p:txBody>
      </p:sp>
      <p:sp>
        <p:nvSpPr>
          <p:cNvPr id="527" name="Google Shape;527;p79"/>
          <p:cNvSpPr txBox="1">
            <a:spLocks noGrp="1"/>
          </p:cNvSpPr>
          <p:nvPr>
            <p:ph type="body" idx="1"/>
          </p:nvPr>
        </p:nvSpPr>
        <p:spPr>
          <a:xfrm>
            <a:off x="3930850" y="1234125"/>
            <a:ext cx="4755900" cy="31089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endParaRPr sz="2200" b="0"/>
          </a:p>
          <a:p>
            <a:pPr marL="457200" lvl="0" indent="-355727" algn="l" rtl="0">
              <a:spcBef>
                <a:spcPts val="1000"/>
              </a:spcBef>
              <a:spcAft>
                <a:spcPts val="0"/>
              </a:spcAft>
              <a:buSzPts val="2002"/>
              <a:buChar char="●"/>
            </a:pPr>
            <a:r>
              <a:rPr lang="en-US" sz="2002" b="0"/>
              <a:t>Autonomous vehicles</a:t>
            </a:r>
            <a:endParaRPr sz="2002" b="0"/>
          </a:p>
          <a:p>
            <a:pPr marL="457200" lvl="0" indent="-355727" algn="l" rtl="0">
              <a:spcBef>
                <a:spcPts val="0"/>
              </a:spcBef>
              <a:spcAft>
                <a:spcPts val="0"/>
              </a:spcAft>
              <a:buSzPts val="2002"/>
              <a:buChar char="●"/>
            </a:pPr>
            <a:r>
              <a:rPr lang="en-US" sz="2002" b="0"/>
              <a:t>Autonomous robots / machines</a:t>
            </a:r>
            <a:endParaRPr sz="2002" b="0"/>
          </a:p>
          <a:p>
            <a:pPr marL="457200" lvl="0" indent="-355727" algn="l" rtl="0">
              <a:spcBef>
                <a:spcPts val="0"/>
              </a:spcBef>
              <a:spcAft>
                <a:spcPts val="0"/>
              </a:spcAft>
              <a:buSzPts val="2002"/>
              <a:buChar char="●"/>
            </a:pPr>
            <a:r>
              <a:rPr lang="en-US" sz="2002" b="0"/>
              <a:t>Autonomous software systems</a:t>
            </a:r>
            <a:endParaRPr sz="2002" b="0"/>
          </a:p>
          <a:p>
            <a:pPr marL="457200" lvl="0" indent="-355727" algn="l" rtl="0">
              <a:spcBef>
                <a:spcPts val="0"/>
              </a:spcBef>
              <a:spcAft>
                <a:spcPts val="0"/>
              </a:spcAft>
              <a:buSzPts val="2002"/>
              <a:buChar char="●"/>
            </a:pPr>
            <a:r>
              <a:rPr lang="en-US" sz="2002" b="0"/>
              <a:t>Autonomous Business Process</a:t>
            </a:r>
            <a:endParaRPr sz="2002" b="0"/>
          </a:p>
          <a:p>
            <a:pPr marL="457200" lvl="0" indent="-355727" algn="l" rtl="0">
              <a:spcBef>
                <a:spcPts val="0"/>
              </a:spcBef>
              <a:spcAft>
                <a:spcPts val="0"/>
              </a:spcAft>
              <a:buSzPts val="2002"/>
              <a:buChar char="●"/>
            </a:pPr>
            <a:r>
              <a:rPr lang="en-US" sz="2002" b="0"/>
              <a:t>Autonomous decision making</a:t>
            </a:r>
            <a:endParaRPr sz="2002" b="0"/>
          </a:p>
          <a:p>
            <a:pPr marL="0" lvl="0" indent="0" algn="l" rtl="0">
              <a:spcBef>
                <a:spcPts val="751"/>
              </a:spcBef>
              <a:spcAft>
                <a:spcPts val="0"/>
              </a:spcAft>
              <a:buNone/>
            </a:pPr>
            <a:endParaRPr sz="1700"/>
          </a:p>
        </p:txBody>
      </p:sp>
      <p:pic>
        <p:nvPicPr>
          <p:cNvPr id="528" name="Google Shape;528;p79"/>
          <p:cNvPicPr preferRelativeResize="0"/>
          <p:nvPr/>
        </p:nvPicPr>
        <p:blipFill>
          <a:blip r:embed="rId3">
            <a:alphaModFix/>
          </a:blip>
          <a:stretch>
            <a:fillRect/>
          </a:stretch>
        </p:blipFill>
        <p:spPr>
          <a:xfrm>
            <a:off x="6508825" y="104048"/>
            <a:ext cx="2424419" cy="774250"/>
          </a:xfrm>
          <a:prstGeom prst="rect">
            <a:avLst/>
          </a:prstGeom>
          <a:noFill/>
          <a:ln>
            <a:noFill/>
          </a:ln>
        </p:spPr>
      </p:pic>
      <p:pic>
        <p:nvPicPr>
          <p:cNvPr id="529" name="Google Shape;529;p79"/>
          <p:cNvPicPr preferRelativeResize="0"/>
          <p:nvPr/>
        </p:nvPicPr>
        <p:blipFill>
          <a:blip r:embed="rId4">
            <a:alphaModFix/>
          </a:blip>
          <a:stretch>
            <a:fillRect/>
          </a:stretch>
        </p:blipFill>
        <p:spPr>
          <a:xfrm>
            <a:off x="704850" y="1349198"/>
            <a:ext cx="2588400" cy="2588400"/>
          </a:xfrm>
          <a:prstGeom prst="roundRect">
            <a:avLst>
              <a:gd name="adj" fmla="val 10811"/>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0"/>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Reminder: Automation is Not Intelligence…</a:t>
            </a:r>
            <a:endParaRPr/>
          </a:p>
        </p:txBody>
      </p:sp>
      <p:sp>
        <p:nvSpPr>
          <p:cNvPr id="535" name="Google Shape;535;p80"/>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93700" algn="l" rtl="0">
              <a:spcBef>
                <a:spcPts val="751"/>
              </a:spcBef>
              <a:spcAft>
                <a:spcPts val="0"/>
              </a:spcAft>
              <a:buSzPts val="2600"/>
              <a:buChar char="➔"/>
            </a:pPr>
            <a:r>
              <a:rPr lang="en-US" sz="2600" i="1"/>
              <a:t>Automating</a:t>
            </a:r>
            <a:r>
              <a:rPr lang="en-US" sz="2600" b="0"/>
              <a:t> things is just the act of </a:t>
            </a:r>
            <a:r>
              <a:rPr lang="en-US" sz="2600" i="1"/>
              <a:t>using machines to repeat tasks</a:t>
            </a:r>
            <a:r>
              <a:rPr lang="en-US" sz="2600" b="0"/>
              <a:t> for predictability</a:t>
            </a:r>
            <a:endParaRPr sz="2600" b="0"/>
          </a:p>
          <a:p>
            <a:pPr marL="457200" lvl="0" indent="-393700" algn="l" rtl="0">
              <a:spcBef>
                <a:spcPts val="0"/>
              </a:spcBef>
              <a:spcAft>
                <a:spcPts val="0"/>
              </a:spcAft>
              <a:buSzPts val="2600"/>
              <a:buChar char="➔"/>
            </a:pPr>
            <a:r>
              <a:rPr lang="en-US" sz="2600" i="1"/>
              <a:t>Autonomous </a:t>
            </a:r>
            <a:r>
              <a:rPr lang="en-US" sz="2600" b="0"/>
              <a:t>systems need to </a:t>
            </a:r>
            <a:r>
              <a:rPr lang="en-US" sz="2600" i="1"/>
              <a:t>handle variability</a:t>
            </a:r>
            <a:endParaRPr sz="2600" i="1"/>
          </a:p>
          <a:p>
            <a:pPr marL="0" lvl="0" indent="0" algn="l" rtl="0">
              <a:spcBef>
                <a:spcPts val="751"/>
              </a:spcBef>
              <a:spcAft>
                <a:spcPts val="0"/>
              </a:spcAft>
              <a:buNone/>
            </a:pPr>
            <a:endParaRPr/>
          </a:p>
        </p:txBody>
      </p:sp>
      <p:pic>
        <p:nvPicPr>
          <p:cNvPr id="536" name="Google Shape;536;p80"/>
          <p:cNvPicPr preferRelativeResize="0"/>
          <p:nvPr/>
        </p:nvPicPr>
        <p:blipFill>
          <a:blip r:embed="rId3">
            <a:alphaModFix/>
          </a:blip>
          <a:stretch>
            <a:fillRect/>
          </a:stretch>
        </p:blipFill>
        <p:spPr>
          <a:xfrm>
            <a:off x="439750" y="1234124"/>
            <a:ext cx="2877000" cy="28770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1"/>
          <p:cNvSpPr txBox="1">
            <a:spLocks noGrp="1"/>
          </p:cNvSpPr>
          <p:nvPr>
            <p:ph type="title"/>
          </p:nvPr>
        </p:nvSpPr>
        <p:spPr>
          <a:xfrm>
            <a:off x="439739" y="314220"/>
            <a:ext cx="3501900" cy="95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2600"/>
              <a:t>Patterns and Anomalies </a:t>
            </a:r>
            <a:endParaRPr/>
          </a:p>
        </p:txBody>
      </p:sp>
      <p:sp>
        <p:nvSpPr>
          <p:cNvPr id="542" name="Google Shape;542;p81"/>
          <p:cNvSpPr txBox="1"/>
          <p:nvPr/>
        </p:nvSpPr>
        <p:spPr>
          <a:xfrm>
            <a:off x="97525" y="1372075"/>
            <a:ext cx="4671900" cy="24012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Char char="●"/>
            </a:pPr>
            <a:r>
              <a:rPr lang="en-US" sz="2400"/>
              <a:t>Machine learning is good at recognizing patterns</a:t>
            </a:r>
            <a:endParaRPr sz="2400"/>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en-US" sz="2400"/>
              <a:t>If you can train it, you can detect patterns… or things that don’t fit patterns</a:t>
            </a:r>
            <a:endParaRPr sz="2000"/>
          </a:p>
        </p:txBody>
      </p:sp>
      <p:pic>
        <p:nvPicPr>
          <p:cNvPr id="543" name="Google Shape;543;p81"/>
          <p:cNvPicPr preferRelativeResize="0"/>
          <p:nvPr/>
        </p:nvPicPr>
        <p:blipFill>
          <a:blip r:embed="rId3">
            <a:alphaModFix/>
          </a:blip>
          <a:stretch>
            <a:fillRect/>
          </a:stretch>
        </p:blipFill>
        <p:spPr>
          <a:xfrm>
            <a:off x="6284625" y="234752"/>
            <a:ext cx="2683900" cy="795550"/>
          </a:xfrm>
          <a:prstGeom prst="rect">
            <a:avLst/>
          </a:prstGeom>
          <a:noFill/>
          <a:ln>
            <a:noFill/>
          </a:ln>
        </p:spPr>
      </p:pic>
      <p:pic>
        <p:nvPicPr>
          <p:cNvPr id="544" name="Google Shape;544;p81" title="Free Images : hack, fraud, card, code, computer credit, crime ..."/>
          <p:cNvPicPr preferRelativeResize="0"/>
          <p:nvPr/>
        </p:nvPicPr>
        <p:blipFill>
          <a:blip r:embed="rId4">
            <a:alphaModFix/>
          </a:blip>
          <a:stretch>
            <a:fillRect/>
          </a:stretch>
        </p:blipFill>
        <p:spPr>
          <a:xfrm>
            <a:off x="5640600" y="1682850"/>
            <a:ext cx="2809200" cy="18777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2"/>
          <p:cNvSpPr txBox="1">
            <a:spLocks noGrp="1"/>
          </p:cNvSpPr>
          <p:nvPr>
            <p:ph type="title"/>
          </p:nvPr>
        </p:nvSpPr>
        <p:spPr>
          <a:xfrm>
            <a:off x="21488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Patterns and Anomaly Detection Examples</a:t>
            </a:r>
            <a:endParaRPr/>
          </a:p>
        </p:txBody>
      </p:sp>
      <p:sp>
        <p:nvSpPr>
          <p:cNvPr id="550" name="Google Shape;550;p82"/>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Clr>
                <a:schemeClr val="dk1"/>
              </a:buClr>
              <a:buSzPts val="1100"/>
              <a:buFont typeface="Arial"/>
              <a:buNone/>
            </a:pPr>
            <a:r>
              <a:rPr lang="en-US"/>
              <a:t>A wide range of use cases</a:t>
            </a:r>
            <a:endParaRPr/>
          </a:p>
          <a:p>
            <a:pPr marL="457200" lvl="0" indent="-330200" algn="l" rtl="0">
              <a:spcBef>
                <a:spcPts val="751"/>
              </a:spcBef>
              <a:spcAft>
                <a:spcPts val="0"/>
              </a:spcAft>
              <a:buSzPts val="1600"/>
              <a:buChar char="●"/>
            </a:pPr>
            <a:r>
              <a:rPr lang="en-US" sz="1600" b="0"/>
              <a:t>Fraud Detection and Analysis</a:t>
            </a:r>
            <a:endParaRPr sz="1600" b="0"/>
          </a:p>
          <a:p>
            <a:pPr marL="457200" lvl="0" indent="-330200" algn="l" rtl="0">
              <a:spcBef>
                <a:spcPts val="0"/>
              </a:spcBef>
              <a:spcAft>
                <a:spcPts val="0"/>
              </a:spcAft>
              <a:buSzPts val="1600"/>
              <a:buChar char="●"/>
            </a:pPr>
            <a:r>
              <a:rPr lang="en-US" sz="1600" b="0"/>
              <a:t>Finding outliers / anomalies in big stacks of data</a:t>
            </a:r>
            <a:endParaRPr sz="1600" b="0"/>
          </a:p>
          <a:p>
            <a:pPr marL="457200" lvl="0" indent="-330200" algn="l" rtl="0">
              <a:spcBef>
                <a:spcPts val="0"/>
              </a:spcBef>
              <a:spcAft>
                <a:spcPts val="0"/>
              </a:spcAft>
              <a:buSzPts val="1600"/>
              <a:buChar char="●"/>
            </a:pPr>
            <a:r>
              <a:rPr lang="en-US" sz="1600" b="0"/>
              <a:t>Semantic Recommendations</a:t>
            </a:r>
            <a:endParaRPr sz="1600" b="0"/>
          </a:p>
          <a:p>
            <a:pPr marL="457200" lvl="0" indent="-330200" algn="l" rtl="0">
              <a:spcBef>
                <a:spcPts val="0"/>
              </a:spcBef>
              <a:spcAft>
                <a:spcPts val="0"/>
              </a:spcAft>
              <a:buSzPts val="1600"/>
              <a:buChar char="●"/>
            </a:pPr>
            <a:r>
              <a:rPr lang="en-US" sz="1600" b="0"/>
              <a:t>Content Summarization / Text Analysis</a:t>
            </a:r>
            <a:endParaRPr sz="1600" b="0"/>
          </a:p>
          <a:p>
            <a:pPr marL="457200" lvl="0" indent="-330200" algn="l" rtl="0">
              <a:spcBef>
                <a:spcPts val="0"/>
              </a:spcBef>
              <a:spcAft>
                <a:spcPts val="0"/>
              </a:spcAft>
              <a:buSzPts val="1600"/>
              <a:buChar char="●"/>
            </a:pPr>
            <a:r>
              <a:rPr lang="en-US" sz="1600" b="0"/>
              <a:t>Internet of Things (IoT) analytics and flaw detection</a:t>
            </a:r>
            <a:endParaRPr sz="1600" b="0"/>
          </a:p>
          <a:p>
            <a:pPr marL="457200" lvl="0" indent="-330200" algn="l" rtl="0">
              <a:spcBef>
                <a:spcPts val="0"/>
              </a:spcBef>
              <a:spcAft>
                <a:spcPts val="0"/>
              </a:spcAft>
              <a:buSzPts val="1600"/>
              <a:buChar char="●"/>
            </a:pPr>
            <a:r>
              <a:rPr lang="en-US" sz="1600" b="0"/>
              <a:t>Recommendation engines</a:t>
            </a:r>
            <a:endParaRPr sz="1600" b="0"/>
          </a:p>
          <a:p>
            <a:pPr marL="457200" lvl="0" indent="-330200" algn="l" rtl="0">
              <a:spcBef>
                <a:spcPts val="0"/>
              </a:spcBef>
              <a:spcAft>
                <a:spcPts val="0"/>
              </a:spcAft>
              <a:buSzPts val="1600"/>
              <a:buChar char="●"/>
            </a:pPr>
            <a:r>
              <a:rPr lang="en-US" sz="1600" b="0"/>
              <a:t>Sentiment Analysis</a:t>
            </a:r>
            <a:endParaRPr sz="1600" b="0"/>
          </a:p>
          <a:p>
            <a:pPr marL="457200" lvl="0" indent="-330200" algn="l" rtl="0">
              <a:spcBef>
                <a:spcPts val="0"/>
              </a:spcBef>
              <a:spcAft>
                <a:spcPts val="0"/>
              </a:spcAft>
              <a:buSzPts val="1600"/>
              <a:buChar char="●"/>
            </a:pPr>
            <a:r>
              <a:rPr lang="en-US" sz="1600" b="0"/>
              <a:t>Cybersecurity applications</a:t>
            </a:r>
            <a:endParaRPr sz="1600" b="0"/>
          </a:p>
          <a:p>
            <a:pPr marL="457200" lvl="0" indent="-330200" algn="l" rtl="0">
              <a:spcBef>
                <a:spcPts val="0"/>
              </a:spcBef>
              <a:spcAft>
                <a:spcPts val="0"/>
              </a:spcAft>
              <a:buSzPts val="1600"/>
              <a:buChar char="●"/>
            </a:pPr>
            <a:r>
              <a:rPr lang="en-US" sz="1600" b="0"/>
              <a:t>Predictive analytics, especially with Time Series Data</a:t>
            </a:r>
            <a:endParaRPr sz="1600" b="0"/>
          </a:p>
        </p:txBody>
      </p:sp>
      <p:pic>
        <p:nvPicPr>
          <p:cNvPr id="551" name="Google Shape;551;p82"/>
          <p:cNvPicPr preferRelativeResize="0"/>
          <p:nvPr/>
        </p:nvPicPr>
        <p:blipFill>
          <a:blip r:embed="rId3">
            <a:alphaModFix/>
          </a:blip>
          <a:stretch>
            <a:fillRect/>
          </a:stretch>
        </p:blipFill>
        <p:spPr>
          <a:xfrm>
            <a:off x="214900" y="1234124"/>
            <a:ext cx="3108900" cy="31089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552" name="Google Shape;552;p82"/>
          <p:cNvPicPr preferRelativeResize="0"/>
          <p:nvPr/>
        </p:nvPicPr>
        <p:blipFill>
          <a:blip r:embed="rId4">
            <a:alphaModFix/>
          </a:blip>
          <a:stretch>
            <a:fillRect/>
          </a:stretch>
        </p:blipFill>
        <p:spPr>
          <a:xfrm>
            <a:off x="6391125" y="80902"/>
            <a:ext cx="2683900" cy="795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83"/>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en-US">
                <a:solidFill>
                  <a:srgbClr val="1A1A1A"/>
                </a:solidFill>
                <a:latin typeface="Source Sans Pro"/>
                <a:ea typeface="Source Sans Pro"/>
                <a:cs typeface="Source Sans Pro"/>
                <a:sym typeface="Source Sans Pro"/>
              </a:rPr>
              <a:t>HR Applications: Candidate Matching</a:t>
            </a:r>
            <a:endParaRPr/>
          </a:p>
        </p:txBody>
      </p:sp>
      <p:sp>
        <p:nvSpPr>
          <p:cNvPr id="558" name="Google Shape;558;p83"/>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lvl="0" indent="-330200" algn="l" rtl="0">
              <a:spcBef>
                <a:spcPts val="751"/>
              </a:spcBef>
              <a:spcAft>
                <a:spcPts val="0"/>
              </a:spcAft>
              <a:buSzPts val="1600"/>
              <a:buChar char="●"/>
            </a:pPr>
            <a:r>
              <a:rPr lang="en-US" sz="1600" b="0"/>
              <a:t>AI can </a:t>
            </a:r>
            <a:r>
              <a:rPr lang="en-US" sz="1600"/>
              <a:t>create high quality job post</a:t>
            </a:r>
            <a:r>
              <a:rPr lang="en-US" sz="1600" b="0"/>
              <a:t> for recruiter through the data and predictive analytics</a:t>
            </a:r>
            <a:endParaRPr sz="1600" b="0"/>
          </a:p>
          <a:p>
            <a:pPr marL="457200" lvl="0" indent="-330200" algn="l" rtl="0">
              <a:spcBef>
                <a:spcPts val="0"/>
              </a:spcBef>
              <a:spcAft>
                <a:spcPts val="0"/>
              </a:spcAft>
              <a:buSzPts val="1600"/>
              <a:buChar char="●"/>
            </a:pPr>
            <a:r>
              <a:rPr lang="en-US" sz="1600" b="0"/>
              <a:t>AI can be used to </a:t>
            </a:r>
            <a:r>
              <a:rPr lang="en-US" sz="1600"/>
              <a:t>screen candidates and select the best person</a:t>
            </a:r>
            <a:r>
              <a:rPr lang="en-US" sz="1600" b="0"/>
              <a:t> with reduced bias and discrimination that humans occasionally do.</a:t>
            </a:r>
            <a:endParaRPr sz="1600" b="0"/>
          </a:p>
          <a:p>
            <a:pPr marL="457200" lvl="0" indent="-330200" algn="l" rtl="0">
              <a:spcBef>
                <a:spcPts val="0"/>
              </a:spcBef>
              <a:spcAft>
                <a:spcPts val="0"/>
              </a:spcAft>
              <a:buSzPts val="1600"/>
              <a:buChar char="●"/>
            </a:pPr>
            <a:r>
              <a:rPr lang="en-US" sz="1600" b="0"/>
              <a:t>AI can </a:t>
            </a:r>
            <a:r>
              <a:rPr lang="en-US" sz="1600"/>
              <a:t>sort through thousands of potential candidates </a:t>
            </a:r>
            <a:r>
              <a:rPr lang="en-US" sz="1600" b="0"/>
              <a:t>and reach out in a personalized way to start a conversation. Using AI and machine learning can also help unearth candidates missed by traditional recruiting methods. </a:t>
            </a:r>
            <a:endParaRPr sz="1600" b="0"/>
          </a:p>
          <a:p>
            <a:pPr marL="457200" lvl="0" indent="-330200" algn="l" rtl="0">
              <a:spcBef>
                <a:spcPts val="0"/>
              </a:spcBef>
              <a:spcAft>
                <a:spcPts val="0"/>
              </a:spcAft>
              <a:buSzPts val="1600"/>
              <a:buChar char="●"/>
            </a:pPr>
            <a:r>
              <a:rPr lang="en-US" sz="1600" b="0"/>
              <a:t>AI can </a:t>
            </a:r>
            <a:r>
              <a:rPr lang="en-US" sz="1600"/>
              <a:t>find more complete profilings of candidates than human recruiters.</a:t>
            </a:r>
            <a:endParaRPr sz="160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559" name="Google Shape;559;p83"/>
          <p:cNvPicPr preferRelativeResize="0"/>
          <p:nvPr/>
        </p:nvPicPr>
        <p:blipFill>
          <a:blip r:embed="rId3">
            <a:alphaModFix/>
          </a:blip>
          <a:stretch>
            <a:fillRect/>
          </a:stretch>
        </p:blipFill>
        <p:spPr>
          <a:xfrm>
            <a:off x="439750" y="1234124"/>
            <a:ext cx="2948100" cy="2948100"/>
          </a:xfrm>
          <a:prstGeom prst="roundRect">
            <a:avLst>
              <a:gd name="adj" fmla="val 12382"/>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4"/>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Hyperpersonalization Pattern</a:t>
            </a:r>
            <a:endParaRPr/>
          </a:p>
        </p:txBody>
      </p:sp>
      <p:sp>
        <p:nvSpPr>
          <p:cNvPr id="565" name="Google Shape;565;p84"/>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Clr>
                <a:schemeClr val="dk1"/>
              </a:buClr>
              <a:buSzPts val="1100"/>
              <a:buFont typeface="Arial"/>
              <a:buNone/>
            </a:pPr>
            <a:r>
              <a:rPr lang="en-US" sz="3600" b="0"/>
              <a:t>The Objective of this pattern is </a:t>
            </a:r>
            <a:r>
              <a:rPr lang="en-US" sz="3600" i="1"/>
              <a:t>Treating each Individual as an Individual</a:t>
            </a:r>
            <a:endParaRPr sz="3600" i="1"/>
          </a:p>
          <a:p>
            <a:pPr marL="0" lvl="0" indent="0" algn="l" rtl="0">
              <a:spcBef>
                <a:spcPts val="751"/>
              </a:spcBef>
              <a:spcAft>
                <a:spcPts val="0"/>
              </a:spcAft>
              <a:buNone/>
            </a:pPr>
            <a:endParaRPr sz="1900" b="0"/>
          </a:p>
        </p:txBody>
      </p:sp>
      <p:pic>
        <p:nvPicPr>
          <p:cNvPr id="566" name="Google Shape;566;p84"/>
          <p:cNvPicPr preferRelativeResize="0"/>
          <p:nvPr/>
        </p:nvPicPr>
        <p:blipFill>
          <a:blip r:embed="rId3">
            <a:alphaModFix/>
          </a:blip>
          <a:stretch>
            <a:fillRect/>
          </a:stretch>
        </p:blipFill>
        <p:spPr>
          <a:xfrm>
            <a:off x="5562600" y="86225"/>
            <a:ext cx="3486150" cy="942975"/>
          </a:xfrm>
          <a:prstGeom prst="rect">
            <a:avLst/>
          </a:prstGeom>
          <a:noFill/>
          <a:ln>
            <a:noFill/>
          </a:ln>
        </p:spPr>
      </p:pic>
      <p:pic>
        <p:nvPicPr>
          <p:cNvPr id="567" name="Google Shape;567;p84"/>
          <p:cNvPicPr preferRelativeResize="0"/>
          <p:nvPr/>
        </p:nvPicPr>
        <p:blipFill>
          <a:blip r:embed="rId4">
            <a:alphaModFix/>
          </a:blip>
          <a:stretch>
            <a:fillRect/>
          </a:stretch>
        </p:blipFill>
        <p:spPr>
          <a:xfrm>
            <a:off x="439750" y="1123774"/>
            <a:ext cx="2900700" cy="2900700"/>
          </a:xfrm>
          <a:prstGeom prst="roundRect">
            <a:avLst>
              <a:gd name="adj" fmla="val 41961"/>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5"/>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Hyperpersonalization Examples</a:t>
            </a:r>
            <a:endParaRPr/>
          </a:p>
        </p:txBody>
      </p:sp>
      <p:sp>
        <p:nvSpPr>
          <p:cNvPr id="573" name="Google Shape;573;p85"/>
          <p:cNvSpPr txBox="1">
            <a:spLocks noGrp="1"/>
          </p:cNvSpPr>
          <p:nvPr>
            <p:ph type="body" idx="1"/>
          </p:nvPr>
        </p:nvSpPr>
        <p:spPr>
          <a:xfrm>
            <a:off x="439738" y="1198606"/>
            <a:ext cx="8247000" cy="31383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Clr>
                <a:schemeClr val="dk1"/>
              </a:buClr>
              <a:buSzPts val="1100"/>
              <a:buFont typeface="Arial"/>
              <a:buNone/>
            </a:pPr>
            <a:r>
              <a:rPr lang="en-US"/>
              <a:t>Example applications include:</a:t>
            </a:r>
            <a:endParaRPr/>
          </a:p>
          <a:p>
            <a:pPr marL="457200" lvl="0" indent="-355600" algn="l" rtl="0">
              <a:spcBef>
                <a:spcPts val="751"/>
              </a:spcBef>
              <a:spcAft>
                <a:spcPts val="0"/>
              </a:spcAft>
              <a:buSzPts val="2000"/>
              <a:buChar char="●"/>
            </a:pPr>
            <a:r>
              <a:rPr lang="en-US" b="0"/>
              <a:t>Personalized content</a:t>
            </a:r>
            <a:endParaRPr b="0"/>
          </a:p>
          <a:p>
            <a:pPr marL="457200" lvl="0" indent="-355600" algn="l" rtl="0">
              <a:spcBef>
                <a:spcPts val="0"/>
              </a:spcBef>
              <a:spcAft>
                <a:spcPts val="0"/>
              </a:spcAft>
              <a:buSzPts val="2000"/>
              <a:buChar char="●"/>
            </a:pPr>
            <a:r>
              <a:rPr lang="en-US" b="0"/>
              <a:t>Personalized Recommendations</a:t>
            </a:r>
            <a:endParaRPr b="0"/>
          </a:p>
          <a:p>
            <a:pPr marL="457200" lvl="0" indent="-355600" algn="l" rtl="0">
              <a:spcBef>
                <a:spcPts val="0"/>
              </a:spcBef>
              <a:spcAft>
                <a:spcPts val="0"/>
              </a:spcAft>
              <a:buSzPts val="2000"/>
              <a:buChar char="●"/>
            </a:pPr>
            <a:r>
              <a:rPr lang="en-US" b="0"/>
              <a:t>Behavior profiling</a:t>
            </a:r>
            <a:endParaRPr b="0"/>
          </a:p>
          <a:p>
            <a:pPr marL="457200" lvl="0" indent="-355600" algn="l" rtl="0">
              <a:spcBef>
                <a:spcPts val="0"/>
              </a:spcBef>
              <a:spcAft>
                <a:spcPts val="0"/>
              </a:spcAft>
              <a:buSzPts val="2000"/>
              <a:buChar char="●"/>
            </a:pPr>
            <a:r>
              <a:rPr lang="en-US" b="0"/>
              <a:t>Personalized medicine</a:t>
            </a:r>
            <a:endParaRPr b="0"/>
          </a:p>
          <a:p>
            <a:pPr marL="457200" lvl="0" indent="-355600" algn="l" rtl="0">
              <a:spcBef>
                <a:spcPts val="0"/>
              </a:spcBef>
              <a:spcAft>
                <a:spcPts val="0"/>
              </a:spcAft>
              <a:buSzPts val="2000"/>
              <a:buChar char="●"/>
            </a:pPr>
            <a:r>
              <a:rPr lang="en-US" b="0"/>
              <a:t>Personalized finance</a:t>
            </a:r>
            <a:endParaRPr b="0"/>
          </a:p>
          <a:p>
            <a:pPr marL="457200" lvl="0" indent="-355600" algn="l" rtl="0">
              <a:spcBef>
                <a:spcPts val="0"/>
              </a:spcBef>
              <a:spcAft>
                <a:spcPts val="0"/>
              </a:spcAft>
              <a:buSzPts val="2000"/>
              <a:buChar char="●"/>
            </a:pPr>
            <a:r>
              <a:rPr lang="en-US" b="0"/>
              <a:t>Personalized education</a:t>
            </a:r>
            <a:endParaRPr b="0"/>
          </a:p>
          <a:p>
            <a:pPr marL="457200" lvl="0" indent="-355600" algn="l" rtl="0">
              <a:spcBef>
                <a:spcPts val="0"/>
              </a:spcBef>
              <a:spcAft>
                <a:spcPts val="0"/>
              </a:spcAft>
              <a:buSzPts val="2000"/>
              <a:buChar char="●"/>
            </a:pPr>
            <a:r>
              <a:rPr lang="en-US" b="0"/>
              <a:t>Optimized government services</a:t>
            </a:r>
            <a:endParaRPr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574" name="Google Shape;574;p85"/>
          <p:cNvPicPr preferRelativeResize="0"/>
          <p:nvPr/>
        </p:nvPicPr>
        <p:blipFill>
          <a:blip r:embed="rId3">
            <a:alphaModFix/>
          </a:blip>
          <a:stretch>
            <a:fillRect/>
          </a:stretch>
        </p:blipFill>
        <p:spPr>
          <a:xfrm>
            <a:off x="5266320" y="1004975"/>
            <a:ext cx="3138300" cy="31383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575" name="Google Shape;575;p85"/>
          <p:cNvPicPr preferRelativeResize="0"/>
          <p:nvPr/>
        </p:nvPicPr>
        <p:blipFill>
          <a:blip r:embed="rId4">
            <a:alphaModFix/>
          </a:blip>
          <a:stretch>
            <a:fillRect/>
          </a:stretch>
        </p:blipFill>
        <p:spPr>
          <a:xfrm>
            <a:off x="5562600" y="86225"/>
            <a:ext cx="3486150" cy="942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6"/>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Recognition Pattern</a:t>
            </a:r>
            <a:endParaRPr/>
          </a:p>
        </p:txBody>
      </p:sp>
      <p:sp>
        <p:nvSpPr>
          <p:cNvPr id="581" name="Google Shape;581;p86"/>
          <p:cNvSpPr txBox="1">
            <a:spLocks noGrp="1"/>
          </p:cNvSpPr>
          <p:nvPr>
            <p:ph type="body" idx="1"/>
          </p:nvPr>
        </p:nvSpPr>
        <p:spPr>
          <a:xfrm>
            <a:off x="439725" y="1234125"/>
            <a:ext cx="5016600" cy="3108900"/>
          </a:xfrm>
          <a:prstGeom prst="rect">
            <a:avLst/>
          </a:prstGeom>
        </p:spPr>
        <p:txBody>
          <a:bodyPr spcFirstLastPara="1" wrap="square" lIns="91425" tIns="45700" rIns="91425" bIns="45700" anchor="t" anchorCtr="0">
            <a:noAutofit/>
          </a:bodyPr>
          <a:lstStyle/>
          <a:p>
            <a:pPr marL="457200" lvl="0" indent="-419100" algn="l" rtl="0">
              <a:spcBef>
                <a:spcPts val="751"/>
              </a:spcBef>
              <a:spcAft>
                <a:spcPts val="0"/>
              </a:spcAft>
              <a:buSzPts val="3000"/>
              <a:buChar char="●"/>
            </a:pPr>
            <a:r>
              <a:rPr lang="en-US" sz="3000" b="0"/>
              <a:t>The objective of this pattern is to have </a:t>
            </a:r>
            <a:r>
              <a:rPr lang="en-US" sz="3000" i="1"/>
              <a:t>machines understand the real world and unstructured data </a:t>
            </a:r>
            <a:endParaRPr sz="3000" i="1"/>
          </a:p>
          <a:p>
            <a:pPr marL="0" lvl="0" indent="0" algn="l" rtl="0">
              <a:spcBef>
                <a:spcPts val="1000"/>
              </a:spcBef>
              <a:spcAft>
                <a:spcPts val="0"/>
              </a:spcAft>
              <a:buNone/>
            </a:pPr>
            <a:endParaRPr sz="1900"/>
          </a:p>
        </p:txBody>
      </p:sp>
      <p:pic>
        <p:nvPicPr>
          <p:cNvPr id="582" name="Google Shape;582;p86"/>
          <p:cNvPicPr preferRelativeResize="0"/>
          <p:nvPr/>
        </p:nvPicPr>
        <p:blipFill>
          <a:blip r:embed="rId3">
            <a:alphaModFix/>
          </a:blip>
          <a:stretch>
            <a:fillRect/>
          </a:stretch>
        </p:blipFill>
        <p:spPr>
          <a:xfrm>
            <a:off x="6596800" y="277650"/>
            <a:ext cx="2409775" cy="720750"/>
          </a:xfrm>
          <a:prstGeom prst="rect">
            <a:avLst/>
          </a:prstGeom>
          <a:noFill/>
          <a:ln>
            <a:noFill/>
          </a:ln>
        </p:spPr>
      </p:pic>
      <p:pic>
        <p:nvPicPr>
          <p:cNvPr id="583" name="Google Shape;583;p86"/>
          <p:cNvPicPr preferRelativeResize="0"/>
          <p:nvPr/>
        </p:nvPicPr>
        <p:blipFill>
          <a:blip r:embed="rId4">
            <a:alphaModFix/>
          </a:blip>
          <a:stretch>
            <a:fillRect/>
          </a:stretch>
        </p:blipFill>
        <p:spPr>
          <a:xfrm>
            <a:off x="840038" y="2938675"/>
            <a:ext cx="3880525" cy="1645200"/>
          </a:xfrm>
          <a:prstGeom prst="rect">
            <a:avLst/>
          </a:prstGeom>
          <a:noFill/>
          <a:ln>
            <a:noFill/>
          </a:ln>
        </p:spPr>
      </p:pic>
      <p:pic>
        <p:nvPicPr>
          <p:cNvPr id="584" name="Google Shape;584;p86"/>
          <p:cNvPicPr preferRelativeResize="0"/>
          <p:nvPr/>
        </p:nvPicPr>
        <p:blipFill>
          <a:blip r:embed="rId5">
            <a:alphaModFix/>
          </a:blip>
          <a:stretch>
            <a:fillRect/>
          </a:stretch>
        </p:blipFill>
        <p:spPr>
          <a:xfrm>
            <a:off x="6232864" y="1524725"/>
            <a:ext cx="2715000" cy="22611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7"/>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Recognition Pattern Examples</a:t>
            </a:r>
            <a:endParaRPr/>
          </a:p>
        </p:txBody>
      </p:sp>
      <p:sp>
        <p:nvSpPr>
          <p:cNvPr id="590" name="Google Shape;590;p87"/>
          <p:cNvSpPr txBox="1">
            <a:spLocks noGrp="1"/>
          </p:cNvSpPr>
          <p:nvPr>
            <p:ph type="body" idx="1"/>
          </p:nvPr>
        </p:nvSpPr>
        <p:spPr>
          <a:xfrm>
            <a:off x="439762" y="1234125"/>
            <a:ext cx="4873800" cy="3108900"/>
          </a:xfrm>
          <a:prstGeom prst="rect">
            <a:avLst/>
          </a:prstGeom>
        </p:spPr>
        <p:txBody>
          <a:bodyPr spcFirstLastPara="1" wrap="square" lIns="91425" tIns="45700" rIns="91425" bIns="45700" anchor="t" anchorCtr="0">
            <a:noAutofit/>
          </a:bodyPr>
          <a:lstStyle/>
          <a:p>
            <a:pPr marL="457200" lvl="0" indent="-336550" algn="l" rtl="0">
              <a:lnSpc>
                <a:spcPct val="115000"/>
              </a:lnSpc>
              <a:spcBef>
                <a:spcPts val="0"/>
              </a:spcBef>
              <a:spcAft>
                <a:spcPts val="0"/>
              </a:spcAft>
              <a:buClr>
                <a:srgbClr val="595959"/>
              </a:buClr>
              <a:buSzPts val="1700"/>
              <a:buFont typeface="Calibri"/>
              <a:buChar char="●"/>
            </a:pPr>
            <a:r>
              <a:rPr lang="en-US" sz="1700" b="0">
                <a:solidFill>
                  <a:srgbClr val="595959"/>
                </a:solidFill>
              </a:rPr>
              <a:t>Example Applications Include:</a:t>
            </a:r>
            <a:endParaRPr sz="1700" b="0">
              <a:solidFill>
                <a:srgbClr val="595959"/>
              </a:solidFill>
            </a:endParaRPr>
          </a:p>
          <a:p>
            <a:pPr marL="914400" lvl="1" indent="-336550" algn="l" rtl="0">
              <a:lnSpc>
                <a:spcPct val="115000"/>
              </a:lnSpc>
              <a:spcBef>
                <a:spcPts val="0"/>
              </a:spcBef>
              <a:spcAft>
                <a:spcPts val="0"/>
              </a:spcAft>
              <a:buClr>
                <a:srgbClr val="595959"/>
              </a:buClr>
              <a:buSzPts val="1700"/>
              <a:buFont typeface="Calibri"/>
              <a:buChar char="○"/>
            </a:pPr>
            <a:r>
              <a:rPr lang="en-US" sz="1700">
                <a:solidFill>
                  <a:srgbClr val="595959"/>
                </a:solidFill>
              </a:rPr>
              <a:t>Autonomous Vehicles</a:t>
            </a:r>
            <a:endParaRPr sz="1700">
              <a:solidFill>
                <a:srgbClr val="595959"/>
              </a:solidFill>
            </a:endParaRPr>
          </a:p>
          <a:p>
            <a:pPr marL="914400" lvl="1" indent="-336550" algn="l" rtl="0">
              <a:lnSpc>
                <a:spcPct val="115000"/>
              </a:lnSpc>
              <a:spcBef>
                <a:spcPts val="0"/>
              </a:spcBef>
              <a:spcAft>
                <a:spcPts val="0"/>
              </a:spcAft>
              <a:buClr>
                <a:srgbClr val="595959"/>
              </a:buClr>
              <a:buSzPts val="1700"/>
              <a:buFont typeface="Calibri"/>
              <a:buChar char="○"/>
            </a:pPr>
            <a:r>
              <a:rPr lang="en-US" sz="1700">
                <a:solidFill>
                  <a:srgbClr val="595959"/>
                </a:solidFill>
              </a:rPr>
              <a:t>Security / Surveillance</a:t>
            </a:r>
            <a:endParaRPr sz="1700">
              <a:solidFill>
                <a:srgbClr val="595959"/>
              </a:solidFill>
            </a:endParaRPr>
          </a:p>
          <a:p>
            <a:pPr marL="914400" lvl="1" indent="-336550" algn="l" rtl="0">
              <a:lnSpc>
                <a:spcPct val="115000"/>
              </a:lnSpc>
              <a:spcBef>
                <a:spcPts val="0"/>
              </a:spcBef>
              <a:spcAft>
                <a:spcPts val="0"/>
              </a:spcAft>
              <a:buClr>
                <a:srgbClr val="595959"/>
              </a:buClr>
              <a:buSzPts val="1700"/>
              <a:buFont typeface="Calibri"/>
              <a:buChar char="○"/>
            </a:pPr>
            <a:r>
              <a:rPr lang="en-US" sz="1700">
                <a:solidFill>
                  <a:srgbClr val="595959"/>
                </a:solidFill>
              </a:rPr>
              <a:t>Facial biometric access</a:t>
            </a:r>
            <a:endParaRPr sz="1700">
              <a:solidFill>
                <a:srgbClr val="595959"/>
              </a:solidFill>
            </a:endParaRPr>
          </a:p>
          <a:p>
            <a:pPr marL="914400" lvl="1" indent="-336550" algn="l" rtl="0">
              <a:lnSpc>
                <a:spcPct val="115000"/>
              </a:lnSpc>
              <a:spcBef>
                <a:spcPts val="0"/>
              </a:spcBef>
              <a:spcAft>
                <a:spcPts val="0"/>
              </a:spcAft>
              <a:buClr>
                <a:srgbClr val="595959"/>
              </a:buClr>
              <a:buSzPts val="1700"/>
              <a:buFont typeface="Calibri"/>
              <a:buChar char="○"/>
            </a:pPr>
            <a:r>
              <a:rPr lang="en-US" sz="1700">
                <a:solidFill>
                  <a:srgbClr val="595959"/>
                </a:solidFill>
              </a:rPr>
              <a:t>Advertising - Logo recognition</a:t>
            </a:r>
            <a:endParaRPr sz="1700">
              <a:solidFill>
                <a:srgbClr val="595959"/>
              </a:solidFill>
            </a:endParaRPr>
          </a:p>
          <a:p>
            <a:pPr marL="914400" lvl="1" indent="-336550" algn="l" rtl="0">
              <a:lnSpc>
                <a:spcPct val="115000"/>
              </a:lnSpc>
              <a:spcBef>
                <a:spcPts val="0"/>
              </a:spcBef>
              <a:spcAft>
                <a:spcPts val="0"/>
              </a:spcAft>
              <a:buClr>
                <a:srgbClr val="595959"/>
              </a:buClr>
              <a:buSzPts val="1700"/>
              <a:buFont typeface="Calibri"/>
              <a:buChar char="○"/>
            </a:pPr>
            <a:r>
              <a:rPr lang="en-US" sz="1700">
                <a:solidFill>
                  <a:srgbClr val="595959"/>
                </a:solidFill>
              </a:rPr>
              <a:t>Augmented Reality (AR) enhancement</a:t>
            </a:r>
            <a:endParaRPr sz="1700">
              <a:solidFill>
                <a:srgbClr val="595959"/>
              </a:solidFill>
            </a:endParaRPr>
          </a:p>
          <a:p>
            <a:pPr marL="914400" lvl="1" indent="-336550" algn="l" rtl="0">
              <a:lnSpc>
                <a:spcPct val="115000"/>
              </a:lnSpc>
              <a:spcBef>
                <a:spcPts val="0"/>
              </a:spcBef>
              <a:spcAft>
                <a:spcPts val="0"/>
              </a:spcAft>
              <a:buClr>
                <a:srgbClr val="595959"/>
              </a:buClr>
              <a:buSzPts val="1700"/>
              <a:buFont typeface="Calibri"/>
              <a:buChar char="○"/>
            </a:pPr>
            <a:r>
              <a:rPr lang="en-US" sz="1700">
                <a:solidFill>
                  <a:srgbClr val="595959"/>
                </a:solidFill>
              </a:rPr>
              <a:t>Automatic image tagging and classification</a:t>
            </a:r>
            <a:endParaRPr sz="1700">
              <a:solidFill>
                <a:srgbClr val="595959"/>
              </a:solidFill>
            </a:endParaRPr>
          </a:p>
          <a:p>
            <a:pPr marL="914400" lvl="1" indent="-336550" algn="l" rtl="0">
              <a:lnSpc>
                <a:spcPct val="115000"/>
              </a:lnSpc>
              <a:spcBef>
                <a:spcPts val="0"/>
              </a:spcBef>
              <a:spcAft>
                <a:spcPts val="0"/>
              </a:spcAft>
              <a:buClr>
                <a:srgbClr val="595959"/>
              </a:buClr>
              <a:buSzPts val="1700"/>
              <a:buFont typeface="Calibri"/>
              <a:buChar char="○"/>
            </a:pPr>
            <a:r>
              <a:rPr lang="en-US" sz="1700">
                <a:solidFill>
                  <a:srgbClr val="595959"/>
                </a:solidFill>
              </a:rPr>
              <a:t>Autonomous Retail</a:t>
            </a:r>
            <a:endParaRPr sz="1700">
              <a:solidFill>
                <a:srgbClr val="595959"/>
              </a:solidFill>
            </a:endParaRPr>
          </a:p>
          <a:p>
            <a:pPr marL="914400" lvl="1" indent="-336550" algn="l" rtl="0">
              <a:lnSpc>
                <a:spcPct val="115000"/>
              </a:lnSpc>
              <a:spcBef>
                <a:spcPts val="0"/>
              </a:spcBef>
              <a:spcAft>
                <a:spcPts val="0"/>
              </a:spcAft>
              <a:buClr>
                <a:srgbClr val="595959"/>
              </a:buClr>
              <a:buSzPts val="1700"/>
              <a:buFont typeface="Calibri"/>
              <a:buChar char="○"/>
            </a:pPr>
            <a:r>
              <a:rPr lang="en-US" sz="1700">
                <a:solidFill>
                  <a:srgbClr val="595959"/>
                </a:solidFill>
              </a:rPr>
              <a:t>Interactive Marketing</a:t>
            </a:r>
            <a:endParaRPr sz="1700">
              <a:solidFill>
                <a:srgbClr val="595959"/>
              </a:solidFill>
            </a:endParaRPr>
          </a:p>
          <a:p>
            <a:pPr marL="914400" lvl="1" indent="-336550" algn="l" rtl="0">
              <a:lnSpc>
                <a:spcPct val="115000"/>
              </a:lnSpc>
              <a:spcBef>
                <a:spcPts val="0"/>
              </a:spcBef>
              <a:spcAft>
                <a:spcPts val="0"/>
              </a:spcAft>
              <a:buClr>
                <a:srgbClr val="595959"/>
              </a:buClr>
              <a:buSzPts val="1700"/>
              <a:buFont typeface="Calibri"/>
              <a:buChar char="○"/>
            </a:pPr>
            <a:r>
              <a:rPr lang="en-US" sz="1700">
                <a:solidFill>
                  <a:srgbClr val="595959"/>
                </a:solidFill>
              </a:rPr>
              <a:t>Facial Recognition </a:t>
            </a:r>
            <a:endParaRPr sz="2202"/>
          </a:p>
        </p:txBody>
      </p:sp>
      <p:pic>
        <p:nvPicPr>
          <p:cNvPr id="591" name="Google Shape;591;p87"/>
          <p:cNvPicPr preferRelativeResize="0"/>
          <p:nvPr/>
        </p:nvPicPr>
        <p:blipFill>
          <a:blip r:embed="rId3">
            <a:alphaModFix/>
          </a:blip>
          <a:stretch>
            <a:fillRect/>
          </a:stretch>
        </p:blipFill>
        <p:spPr>
          <a:xfrm>
            <a:off x="5422195" y="1082250"/>
            <a:ext cx="3108900" cy="31089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592" name="Google Shape;592;p87"/>
          <p:cNvPicPr preferRelativeResize="0"/>
          <p:nvPr/>
        </p:nvPicPr>
        <p:blipFill>
          <a:blip r:embed="rId4">
            <a:alphaModFix/>
          </a:blip>
          <a:stretch>
            <a:fillRect/>
          </a:stretch>
        </p:blipFill>
        <p:spPr>
          <a:xfrm>
            <a:off x="6596800" y="159300"/>
            <a:ext cx="2409775" cy="720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8"/>
          <p:cNvSpPr/>
          <p:nvPr/>
        </p:nvSpPr>
        <p:spPr>
          <a:xfrm>
            <a:off x="432475" y="327354"/>
            <a:ext cx="4522500" cy="41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 name="Google Shape;598;p88"/>
          <p:cNvSpPr txBox="1">
            <a:spLocks noGrp="1"/>
          </p:cNvSpPr>
          <p:nvPr>
            <p:ph type="title"/>
          </p:nvPr>
        </p:nvSpPr>
        <p:spPr>
          <a:xfrm>
            <a:off x="5122432" y="420720"/>
            <a:ext cx="3501900" cy="95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Computer Vision</a:t>
            </a:r>
            <a:endParaRPr/>
          </a:p>
        </p:txBody>
      </p:sp>
      <p:pic>
        <p:nvPicPr>
          <p:cNvPr id="599" name="Google Shape;599;p88"/>
          <p:cNvPicPr preferRelativeResize="0"/>
          <p:nvPr/>
        </p:nvPicPr>
        <p:blipFill>
          <a:blip r:embed="rId3">
            <a:alphaModFix/>
          </a:blip>
          <a:stretch>
            <a:fillRect/>
          </a:stretch>
        </p:blipFill>
        <p:spPr>
          <a:xfrm>
            <a:off x="672787" y="1080475"/>
            <a:ext cx="4000126" cy="1602625"/>
          </a:xfrm>
          <a:prstGeom prst="rect">
            <a:avLst/>
          </a:prstGeom>
          <a:noFill/>
          <a:ln>
            <a:noFill/>
          </a:ln>
        </p:spPr>
      </p:pic>
      <p:sp>
        <p:nvSpPr>
          <p:cNvPr id="600" name="Google Shape;600;p88"/>
          <p:cNvSpPr txBox="1"/>
          <p:nvPr/>
        </p:nvSpPr>
        <p:spPr>
          <a:xfrm>
            <a:off x="4954975" y="1491575"/>
            <a:ext cx="4060500" cy="2657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r>
              <a:rPr lang="en-US" sz="1800">
                <a:latin typeface="Calibri"/>
                <a:ea typeface="Calibri"/>
                <a:cs typeface="Calibri"/>
                <a:sym typeface="Calibri"/>
              </a:rPr>
              <a:t>An application of machine learning or other approaches that provides the ability for computers to interpret and understand visual inputs. </a:t>
            </a:r>
            <a:endParaRPr sz="1800">
              <a:latin typeface="Calibri"/>
              <a:ea typeface="Calibri"/>
              <a:cs typeface="Calibri"/>
              <a:sym typeface="Calibri"/>
            </a:endParaRPr>
          </a:p>
          <a:p>
            <a:pPr marL="457200" lvl="0" indent="-342900" algn="l" rtl="0">
              <a:spcBef>
                <a:spcPts val="1000"/>
              </a:spcBef>
              <a:spcAft>
                <a:spcPts val="0"/>
              </a:spcAft>
              <a:buSzPts val="1800"/>
              <a:buFont typeface="Calibri"/>
              <a:buChar char="●"/>
            </a:pPr>
            <a:r>
              <a:rPr lang="en-US" sz="1800">
                <a:latin typeface="Calibri"/>
                <a:ea typeface="Calibri"/>
                <a:cs typeface="Calibri"/>
                <a:sym typeface="Calibri"/>
              </a:rPr>
              <a:t>This is one aspect of the recognition pattern of AI that makes sense of unstructured data such as images.</a:t>
            </a:r>
            <a:endParaRPr sz="1800">
              <a:latin typeface="Calibri"/>
              <a:ea typeface="Calibri"/>
              <a:cs typeface="Calibri"/>
              <a:sym typeface="Calibri"/>
            </a:endParaRPr>
          </a:p>
          <a:p>
            <a:pPr marL="0" lvl="0" indent="0" algn="l" rtl="0">
              <a:spcBef>
                <a:spcPts val="1000"/>
              </a:spcBef>
              <a:spcAft>
                <a:spcPts val="0"/>
              </a:spcAft>
              <a:buNone/>
            </a:pPr>
            <a:endParaRPr sz="1800">
              <a:latin typeface="Calibri"/>
              <a:ea typeface="Calibri"/>
              <a:cs typeface="Calibri"/>
              <a:sym typeface="Calibri"/>
            </a:endParaRPr>
          </a:p>
        </p:txBody>
      </p:sp>
      <p:sp>
        <p:nvSpPr>
          <p:cNvPr id="601" name="Google Shape;601;p88"/>
          <p:cNvSpPr txBox="1"/>
          <p:nvPr/>
        </p:nvSpPr>
        <p:spPr>
          <a:xfrm>
            <a:off x="596275" y="2745975"/>
            <a:ext cx="4194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Components of computer vision include image acquisition, image processing, image analysis, object detection, object recognition, image segmentation, scene reconstruction, event detection, object tracking in video, pose estimation, image indexing and search, motion estimation, 3D scene modeling, and image restoration.</a:t>
            </a:r>
            <a:endParaRPr sz="1000"/>
          </a:p>
        </p:txBody>
      </p:sp>
      <p:pic>
        <p:nvPicPr>
          <p:cNvPr id="602" name="Google Shape;602;p88"/>
          <p:cNvPicPr preferRelativeResize="0"/>
          <p:nvPr/>
        </p:nvPicPr>
        <p:blipFill>
          <a:blip r:embed="rId4">
            <a:alphaModFix/>
          </a:blip>
          <a:stretch>
            <a:fillRect/>
          </a:stretch>
        </p:blipFill>
        <p:spPr>
          <a:xfrm>
            <a:off x="6691500" y="0"/>
            <a:ext cx="2409775" cy="720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5"/>
          <p:cNvSpPr txBox="1">
            <a:spLocks noGrp="1"/>
          </p:cNvSpPr>
          <p:nvPr>
            <p:ph type="title"/>
          </p:nvPr>
        </p:nvSpPr>
        <p:spPr>
          <a:xfrm>
            <a:off x="145626" y="219878"/>
            <a:ext cx="8860800" cy="535800"/>
          </a:xfrm>
          <a:prstGeom prst="rect">
            <a:avLst/>
          </a:prstGeom>
        </p:spPr>
        <p:txBody>
          <a:bodyPr spcFirstLastPara="1" wrap="square" lIns="91500" tIns="91500" rIns="91500" bIns="91500" anchor="ctr" anchorCtr="0">
            <a:noAutofit/>
          </a:bodyPr>
          <a:lstStyle/>
          <a:p>
            <a:pPr marL="0" lvl="0" indent="0" algn="l" rtl="0">
              <a:spcBef>
                <a:spcPts val="0"/>
              </a:spcBef>
              <a:spcAft>
                <a:spcPts val="0"/>
              </a:spcAft>
              <a:buNone/>
            </a:pPr>
            <a:r>
              <a:rPr lang="en-US"/>
              <a:t>The Dream of the Intelligent Machine</a:t>
            </a:r>
            <a:endParaRPr/>
          </a:p>
        </p:txBody>
      </p:sp>
      <p:pic>
        <p:nvPicPr>
          <p:cNvPr id="181" name="Google Shape;181;p35"/>
          <p:cNvPicPr preferRelativeResize="0"/>
          <p:nvPr/>
        </p:nvPicPr>
        <p:blipFill>
          <a:blip r:embed="rId3">
            <a:alphaModFix/>
          </a:blip>
          <a:stretch>
            <a:fillRect/>
          </a:stretch>
        </p:blipFill>
        <p:spPr>
          <a:xfrm>
            <a:off x="-818710" y="1118434"/>
            <a:ext cx="3783451" cy="2128194"/>
          </a:xfrm>
          <a:prstGeom prst="rect">
            <a:avLst/>
          </a:prstGeom>
          <a:noFill/>
          <a:ln>
            <a:noFill/>
          </a:ln>
        </p:spPr>
      </p:pic>
      <p:pic>
        <p:nvPicPr>
          <p:cNvPr id="182" name="Google Shape;182;p35"/>
          <p:cNvPicPr preferRelativeResize="0"/>
          <p:nvPr/>
        </p:nvPicPr>
        <p:blipFill>
          <a:blip r:embed="rId4">
            <a:alphaModFix/>
          </a:blip>
          <a:stretch>
            <a:fillRect/>
          </a:stretch>
        </p:blipFill>
        <p:spPr>
          <a:xfrm>
            <a:off x="2954558" y="1115279"/>
            <a:ext cx="3398093" cy="1911429"/>
          </a:xfrm>
          <a:prstGeom prst="rect">
            <a:avLst/>
          </a:prstGeom>
          <a:noFill/>
          <a:ln>
            <a:noFill/>
          </a:ln>
        </p:spPr>
      </p:pic>
      <p:pic>
        <p:nvPicPr>
          <p:cNvPr id="183" name="Google Shape;183;p35"/>
          <p:cNvPicPr preferRelativeResize="0"/>
          <p:nvPr/>
        </p:nvPicPr>
        <p:blipFill>
          <a:blip r:embed="rId5">
            <a:alphaModFix/>
          </a:blip>
          <a:stretch>
            <a:fillRect/>
          </a:stretch>
        </p:blipFill>
        <p:spPr>
          <a:xfrm>
            <a:off x="3187373" y="2386277"/>
            <a:ext cx="3913968" cy="2201605"/>
          </a:xfrm>
          <a:prstGeom prst="rect">
            <a:avLst/>
          </a:prstGeom>
          <a:noFill/>
          <a:ln>
            <a:noFill/>
          </a:ln>
        </p:spPr>
      </p:pic>
      <p:pic>
        <p:nvPicPr>
          <p:cNvPr id="184" name="Google Shape;184;p35"/>
          <p:cNvPicPr preferRelativeResize="0"/>
          <p:nvPr/>
        </p:nvPicPr>
        <p:blipFill>
          <a:blip r:embed="rId6">
            <a:alphaModFix/>
          </a:blip>
          <a:stretch>
            <a:fillRect/>
          </a:stretch>
        </p:blipFill>
        <p:spPr>
          <a:xfrm>
            <a:off x="6354977" y="1103844"/>
            <a:ext cx="2746302" cy="2404080"/>
          </a:xfrm>
          <a:prstGeom prst="rect">
            <a:avLst/>
          </a:prstGeom>
          <a:noFill/>
          <a:ln>
            <a:noFill/>
          </a:ln>
        </p:spPr>
      </p:pic>
      <p:pic>
        <p:nvPicPr>
          <p:cNvPr id="185" name="Google Shape;185;p35"/>
          <p:cNvPicPr preferRelativeResize="0"/>
          <p:nvPr/>
        </p:nvPicPr>
        <p:blipFill>
          <a:blip r:embed="rId7">
            <a:alphaModFix/>
          </a:blip>
          <a:stretch>
            <a:fillRect/>
          </a:stretch>
        </p:blipFill>
        <p:spPr>
          <a:xfrm>
            <a:off x="6058096" y="2574124"/>
            <a:ext cx="3060176" cy="1720141"/>
          </a:xfrm>
          <a:prstGeom prst="rect">
            <a:avLst/>
          </a:prstGeom>
          <a:noFill/>
          <a:ln>
            <a:noFill/>
          </a:ln>
        </p:spPr>
      </p:pic>
      <p:pic>
        <p:nvPicPr>
          <p:cNvPr id="186" name="Google Shape;186;p35"/>
          <p:cNvPicPr preferRelativeResize="0"/>
          <p:nvPr/>
        </p:nvPicPr>
        <p:blipFill>
          <a:blip r:embed="rId8">
            <a:alphaModFix/>
          </a:blip>
          <a:stretch>
            <a:fillRect/>
          </a:stretch>
        </p:blipFill>
        <p:spPr>
          <a:xfrm>
            <a:off x="1316015" y="2396649"/>
            <a:ext cx="2863854" cy="1865591"/>
          </a:xfrm>
          <a:prstGeom prst="rect">
            <a:avLst/>
          </a:prstGeom>
          <a:noFill/>
          <a:ln>
            <a:noFill/>
          </a:ln>
        </p:spPr>
      </p:pic>
      <p:pic>
        <p:nvPicPr>
          <p:cNvPr id="187" name="Google Shape;187;p35"/>
          <p:cNvPicPr preferRelativeResize="0"/>
          <p:nvPr/>
        </p:nvPicPr>
        <p:blipFill>
          <a:blip r:embed="rId9">
            <a:alphaModFix/>
          </a:blip>
          <a:stretch>
            <a:fillRect/>
          </a:stretch>
        </p:blipFill>
        <p:spPr>
          <a:xfrm>
            <a:off x="-1001" y="3935056"/>
            <a:ext cx="2489028" cy="1306730"/>
          </a:xfrm>
          <a:prstGeom prst="rect">
            <a:avLst/>
          </a:prstGeom>
          <a:noFill/>
          <a:ln>
            <a:noFill/>
          </a:ln>
        </p:spPr>
      </p:pic>
      <p:pic>
        <p:nvPicPr>
          <p:cNvPr id="188" name="Google Shape;188;p35"/>
          <p:cNvPicPr preferRelativeResize="0"/>
          <p:nvPr/>
        </p:nvPicPr>
        <p:blipFill>
          <a:blip r:embed="rId10">
            <a:alphaModFix/>
          </a:blip>
          <a:stretch>
            <a:fillRect/>
          </a:stretch>
        </p:blipFill>
        <p:spPr>
          <a:xfrm>
            <a:off x="-597818" y="2276505"/>
            <a:ext cx="3060174" cy="1658450"/>
          </a:xfrm>
          <a:prstGeom prst="rect">
            <a:avLst/>
          </a:prstGeom>
          <a:noFill/>
          <a:ln>
            <a:noFill/>
          </a:ln>
        </p:spPr>
      </p:pic>
      <p:pic>
        <p:nvPicPr>
          <p:cNvPr id="189" name="Google Shape;189;p35"/>
          <p:cNvPicPr preferRelativeResize="0"/>
          <p:nvPr/>
        </p:nvPicPr>
        <p:blipFill>
          <a:blip r:embed="rId11">
            <a:alphaModFix/>
          </a:blip>
          <a:stretch>
            <a:fillRect/>
          </a:stretch>
        </p:blipFill>
        <p:spPr>
          <a:xfrm>
            <a:off x="801794" y="2106791"/>
            <a:ext cx="1558925" cy="2076223"/>
          </a:xfrm>
          <a:prstGeom prst="rect">
            <a:avLst/>
          </a:prstGeom>
          <a:noFill/>
          <a:ln>
            <a:noFill/>
          </a:ln>
        </p:spPr>
      </p:pic>
      <p:pic>
        <p:nvPicPr>
          <p:cNvPr id="190" name="Google Shape;190;p35"/>
          <p:cNvPicPr preferRelativeResize="0"/>
          <p:nvPr/>
        </p:nvPicPr>
        <p:blipFill>
          <a:blip r:embed="rId12">
            <a:alphaModFix/>
          </a:blip>
          <a:stretch>
            <a:fillRect/>
          </a:stretch>
        </p:blipFill>
        <p:spPr>
          <a:xfrm>
            <a:off x="1833837" y="3906629"/>
            <a:ext cx="3913965" cy="2217922"/>
          </a:xfrm>
          <a:prstGeom prst="rect">
            <a:avLst/>
          </a:prstGeom>
          <a:noFill/>
          <a:ln>
            <a:noFill/>
          </a:ln>
        </p:spPr>
      </p:pic>
      <p:pic>
        <p:nvPicPr>
          <p:cNvPr id="191" name="Google Shape;191;p35"/>
          <p:cNvPicPr preferRelativeResize="0"/>
          <p:nvPr/>
        </p:nvPicPr>
        <p:blipFill>
          <a:blip r:embed="rId13">
            <a:alphaModFix/>
          </a:blip>
          <a:stretch>
            <a:fillRect/>
          </a:stretch>
        </p:blipFill>
        <p:spPr>
          <a:xfrm>
            <a:off x="1804582" y="3906637"/>
            <a:ext cx="1734180" cy="2404081"/>
          </a:xfrm>
          <a:prstGeom prst="rect">
            <a:avLst/>
          </a:prstGeom>
          <a:noFill/>
          <a:ln>
            <a:noFill/>
          </a:ln>
        </p:spPr>
      </p:pic>
      <p:pic>
        <p:nvPicPr>
          <p:cNvPr id="192" name="Google Shape;192;p35"/>
          <p:cNvPicPr preferRelativeResize="0"/>
          <p:nvPr/>
        </p:nvPicPr>
        <p:blipFill>
          <a:blip r:embed="rId14">
            <a:alphaModFix/>
          </a:blip>
          <a:stretch>
            <a:fillRect/>
          </a:stretch>
        </p:blipFill>
        <p:spPr>
          <a:xfrm>
            <a:off x="6373869" y="3728565"/>
            <a:ext cx="4244501" cy="1792102"/>
          </a:xfrm>
          <a:prstGeom prst="rect">
            <a:avLst/>
          </a:prstGeom>
          <a:noFill/>
          <a:ln>
            <a:noFill/>
          </a:ln>
        </p:spPr>
      </p:pic>
      <p:pic>
        <p:nvPicPr>
          <p:cNvPr id="193" name="Google Shape;193;p35"/>
          <p:cNvPicPr preferRelativeResize="0"/>
          <p:nvPr/>
        </p:nvPicPr>
        <p:blipFill>
          <a:blip r:embed="rId15">
            <a:alphaModFix/>
          </a:blip>
          <a:stretch>
            <a:fillRect/>
          </a:stretch>
        </p:blipFill>
        <p:spPr>
          <a:xfrm>
            <a:off x="4855179" y="3791370"/>
            <a:ext cx="2863856" cy="2291088"/>
          </a:xfrm>
          <a:prstGeom prst="rect">
            <a:avLst/>
          </a:prstGeom>
          <a:noFill/>
          <a:ln>
            <a:noFill/>
          </a:ln>
        </p:spPr>
      </p:pic>
      <p:pic>
        <p:nvPicPr>
          <p:cNvPr id="194" name="Google Shape;194;p35"/>
          <p:cNvPicPr preferRelativeResize="0"/>
          <p:nvPr/>
        </p:nvPicPr>
        <p:blipFill>
          <a:blip r:embed="rId16">
            <a:alphaModFix/>
          </a:blip>
          <a:stretch>
            <a:fillRect/>
          </a:stretch>
        </p:blipFill>
        <p:spPr>
          <a:xfrm>
            <a:off x="4397583" y="3957276"/>
            <a:ext cx="1306731" cy="1306731"/>
          </a:xfrm>
          <a:prstGeom prst="rect">
            <a:avLst/>
          </a:prstGeom>
          <a:noFill/>
          <a:ln>
            <a:noFill/>
          </a:ln>
        </p:spPr>
      </p:pic>
      <p:pic>
        <p:nvPicPr>
          <p:cNvPr id="195" name="Google Shape;195;p35"/>
          <p:cNvPicPr preferRelativeResize="0"/>
          <p:nvPr/>
        </p:nvPicPr>
        <p:blipFill>
          <a:blip r:embed="rId17">
            <a:alphaModFix/>
          </a:blip>
          <a:stretch>
            <a:fillRect/>
          </a:stretch>
        </p:blipFill>
        <p:spPr>
          <a:xfrm>
            <a:off x="6383628" y="1896437"/>
            <a:ext cx="1658461" cy="3181230"/>
          </a:xfrm>
          <a:prstGeom prst="rect">
            <a:avLst/>
          </a:prstGeom>
          <a:noFill/>
          <a:ln>
            <a:noFill/>
          </a:ln>
        </p:spPr>
      </p:pic>
      <p:sp>
        <p:nvSpPr>
          <p:cNvPr id="196" name="Google Shape;196;p35"/>
          <p:cNvSpPr txBox="1">
            <a:spLocks noGrp="1"/>
          </p:cNvSpPr>
          <p:nvPr>
            <p:ph type="sldNum" idx="12"/>
          </p:nvPr>
        </p:nvSpPr>
        <p:spPr>
          <a:xfrm>
            <a:off x="8543701" y="4830508"/>
            <a:ext cx="549300" cy="393900"/>
          </a:xfrm>
          <a:prstGeom prst="rect">
            <a:avLst/>
          </a:prstGeom>
        </p:spPr>
        <p:txBody>
          <a:bodyPr spcFirstLastPara="1" wrap="square" lIns="91500" tIns="91500" rIns="91500" bIns="91500" anchor="ctr" anchorCtr="0">
            <a:noAutofit/>
          </a:bodyPr>
          <a:lstStyle/>
          <a:p>
            <a:pPr marL="0" lvl="0" indent="0" algn="l" rtl="0">
              <a:spcBef>
                <a:spcPts val="0"/>
              </a:spcBef>
              <a:spcAft>
                <a:spcPts val="0"/>
              </a:spcAft>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2"/>
                                        </p:tgtEl>
                                        <p:attrNameLst>
                                          <p:attrName>style.visibility</p:attrName>
                                        </p:attrNameLst>
                                      </p:cBhvr>
                                      <p:to>
                                        <p:strVal val="visible"/>
                                      </p:to>
                                    </p:set>
                                    <p:animEffect transition="in" filter="fade">
                                      <p:cBhvr>
                                        <p:cTn id="11" dur="1000"/>
                                        <p:tgtEl>
                                          <p:spTgt spid="18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fade">
                                      <p:cBhvr>
                                        <p:cTn id="15" dur="1000"/>
                                        <p:tgtEl>
                                          <p:spTgt spid="18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84"/>
                                        </p:tgtEl>
                                        <p:attrNameLst>
                                          <p:attrName>style.visibility</p:attrName>
                                        </p:attrNameLst>
                                      </p:cBhvr>
                                      <p:to>
                                        <p:strVal val="visible"/>
                                      </p:to>
                                    </p:set>
                                    <p:animEffect transition="in" filter="fade">
                                      <p:cBhvr>
                                        <p:cTn id="19" dur="1000"/>
                                        <p:tgtEl>
                                          <p:spTgt spid="184"/>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fade">
                                      <p:cBhvr>
                                        <p:cTn id="23" dur="1000"/>
                                        <p:tgtEl>
                                          <p:spTgt spid="185"/>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86"/>
                                        </p:tgtEl>
                                        <p:attrNameLst>
                                          <p:attrName>style.visibility</p:attrName>
                                        </p:attrNameLst>
                                      </p:cBhvr>
                                      <p:to>
                                        <p:strVal val="visible"/>
                                      </p:to>
                                    </p:set>
                                    <p:animEffect transition="in" filter="fade">
                                      <p:cBhvr>
                                        <p:cTn id="27" dur="1000"/>
                                        <p:tgtEl>
                                          <p:spTgt spid="186"/>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87"/>
                                        </p:tgtEl>
                                        <p:attrNameLst>
                                          <p:attrName>style.visibility</p:attrName>
                                        </p:attrNameLst>
                                      </p:cBhvr>
                                      <p:to>
                                        <p:strVal val="visible"/>
                                      </p:to>
                                    </p:set>
                                    <p:animEffect transition="in" filter="fade">
                                      <p:cBhvr>
                                        <p:cTn id="31" dur="1000"/>
                                        <p:tgtEl>
                                          <p:spTgt spid="187"/>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88"/>
                                        </p:tgtEl>
                                        <p:attrNameLst>
                                          <p:attrName>style.visibility</p:attrName>
                                        </p:attrNameLst>
                                      </p:cBhvr>
                                      <p:to>
                                        <p:strVal val="visible"/>
                                      </p:to>
                                    </p:set>
                                    <p:animEffect transition="in" filter="fade">
                                      <p:cBhvr>
                                        <p:cTn id="35" dur="1000"/>
                                        <p:tgtEl>
                                          <p:spTgt spid="188"/>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1000"/>
                                        <p:tgtEl>
                                          <p:spTgt spid="189"/>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90"/>
                                        </p:tgtEl>
                                        <p:attrNameLst>
                                          <p:attrName>style.visibility</p:attrName>
                                        </p:attrNameLst>
                                      </p:cBhvr>
                                      <p:to>
                                        <p:strVal val="visible"/>
                                      </p:to>
                                    </p:set>
                                    <p:animEffect transition="in" filter="fade">
                                      <p:cBhvr>
                                        <p:cTn id="43" dur="1000"/>
                                        <p:tgtEl>
                                          <p:spTgt spid="190"/>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fade">
                                      <p:cBhvr>
                                        <p:cTn id="47" dur="1000"/>
                                        <p:tgtEl>
                                          <p:spTgt spid="191"/>
                                        </p:tgtEl>
                                      </p:cBhvr>
                                    </p:animEffect>
                                  </p:childTnLst>
                                </p:cTn>
                              </p:par>
                            </p:childTnLst>
                          </p:cTn>
                        </p:par>
                        <p:par>
                          <p:cTn id="48" fill="hold">
                            <p:stCondLst>
                              <p:cond delay="11000"/>
                            </p:stCondLst>
                            <p:childTnLst>
                              <p:par>
                                <p:cTn id="49" presetID="10" presetClass="entr" presetSubtype="0" fill="hold" nodeType="afterEffect">
                                  <p:stCondLst>
                                    <p:cond delay="0"/>
                                  </p:stCondLst>
                                  <p:childTnLst>
                                    <p:set>
                                      <p:cBhvr>
                                        <p:cTn id="50" dur="1" fill="hold">
                                          <p:stCondLst>
                                            <p:cond delay="0"/>
                                          </p:stCondLst>
                                        </p:cTn>
                                        <p:tgtEl>
                                          <p:spTgt spid="192"/>
                                        </p:tgtEl>
                                        <p:attrNameLst>
                                          <p:attrName>style.visibility</p:attrName>
                                        </p:attrNameLst>
                                      </p:cBhvr>
                                      <p:to>
                                        <p:strVal val="visible"/>
                                      </p:to>
                                    </p:set>
                                    <p:animEffect transition="in" filter="fade">
                                      <p:cBhvr>
                                        <p:cTn id="51" dur="1000"/>
                                        <p:tgtEl>
                                          <p:spTgt spid="192"/>
                                        </p:tgtEl>
                                      </p:cBhvr>
                                    </p:animEffect>
                                  </p:childTnLst>
                                </p:cTn>
                              </p:par>
                            </p:childTnLst>
                          </p:cTn>
                        </p:par>
                        <p:par>
                          <p:cTn id="52" fill="hold">
                            <p:stCondLst>
                              <p:cond delay="12000"/>
                            </p:stCondLst>
                            <p:childTnLst>
                              <p:par>
                                <p:cTn id="53" presetID="10" presetClass="entr" presetSubtype="0" fill="hold" nodeType="after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fade">
                                      <p:cBhvr>
                                        <p:cTn id="55" dur="1000"/>
                                        <p:tgtEl>
                                          <p:spTgt spid="193"/>
                                        </p:tgtEl>
                                      </p:cBhvr>
                                    </p:animEffect>
                                  </p:childTnLst>
                                </p:cTn>
                              </p:par>
                            </p:childTnLst>
                          </p:cTn>
                        </p:par>
                        <p:par>
                          <p:cTn id="56" fill="hold">
                            <p:stCondLst>
                              <p:cond delay="13000"/>
                            </p:stCondLst>
                            <p:childTnLst>
                              <p:par>
                                <p:cTn id="57" presetID="10" presetClass="entr" presetSubtype="0" fill="hold" nodeType="afterEffect">
                                  <p:stCondLst>
                                    <p:cond delay="0"/>
                                  </p:stCondLst>
                                  <p:childTnLst>
                                    <p:set>
                                      <p:cBhvr>
                                        <p:cTn id="58" dur="1" fill="hold">
                                          <p:stCondLst>
                                            <p:cond delay="0"/>
                                          </p:stCondLst>
                                        </p:cTn>
                                        <p:tgtEl>
                                          <p:spTgt spid="194"/>
                                        </p:tgtEl>
                                        <p:attrNameLst>
                                          <p:attrName>style.visibility</p:attrName>
                                        </p:attrNameLst>
                                      </p:cBhvr>
                                      <p:to>
                                        <p:strVal val="visible"/>
                                      </p:to>
                                    </p:set>
                                    <p:animEffect transition="in" filter="fade">
                                      <p:cBhvr>
                                        <p:cTn id="59" dur="1000"/>
                                        <p:tgtEl>
                                          <p:spTgt spid="194"/>
                                        </p:tgtEl>
                                      </p:cBhvr>
                                    </p:animEffect>
                                  </p:childTnLst>
                                </p:cTn>
                              </p:par>
                            </p:childTnLst>
                          </p:cTn>
                        </p:par>
                        <p:par>
                          <p:cTn id="60" fill="hold">
                            <p:stCondLst>
                              <p:cond delay="14000"/>
                            </p:stCondLst>
                            <p:childTnLst>
                              <p:par>
                                <p:cTn id="61" presetID="10" presetClass="entr" presetSubtype="0" fill="hold" nodeType="afterEffect">
                                  <p:stCondLst>
                                    <p:cond delay="0"/>
                                  </p:stCondLst>
                                  <p:childTnLst>
                                    <p:set>
                                      <p:cBhvr>
                                        <p:cTn id="62" dur="1" fill="hold">
                                          <p:stCondLst>
                                            <p:cond delay="0"/>
                                          </p:stCondLst>
                                        </p:cTn>
                                        <p:tgtEl>
                                          <p:spTgt spid="195"/>
                                        </p:tgtEl>
                                        <p:attrNameLst>
                                          <p:attrName>style.visibility</p:attrName>
                                        </p:attrNameLst>
                                      </p:cBhvr>
                                      <p:to>
                                        <p:strVal val="visible"/>
                                      </p:to>
                                    </p:set>
                                    <p:animEffect transition="in" filter="fade">
                                      <p:cBhvr>
                                        <p:cTn id="63" dur="1000"/>
                                        <p:tgtEl>
                                          <p:spTgt spid="195"/>
                                        </p:tgtEl>
                                      </p:cBhvr>
                                    </p:animEffect>
                                  </p:childTnLst>
                                </p:cTn>
                              </p:par>
                            </p:childTnLst>
                          </p:cTn>
                        </p:par>
                        <p:par>
                          <p:cTn id="64" fill="hold">
                            <p:stCondLst>
                              <p:cond delay="15000"/>
                            </p:stCondLst>
                            <p:childTnLst>
                              <p:par>
                                <p:cTn id="65" presetID="10" presetClass="entr" presetSubtype="0" fill="hold" nodeType="afterEffect">
                                  <p:stCondLst>
                                    <p:cond delay="0"/>
                                  </p:stCondLst>
                                  <p:childTnLst>
                                    <p:set>
                                      <p:cBhvr>
                                        <p:cTn id="66" dur="1" fill="hold">
                                          <p:stCondLst>
                                            <p:cond delay="0"/>
                                          </p:stCondLst>
                                        </p:cTn>
                                        <p:tgtEl>
                                          <p:spTgt spid="196"/>
                                        </p:tgtEl>
                                        <p:attrNameLst>
                                          <p:attrName>style.visibility</p:attrName>
                                        </p:attrNameLst>
                                      </p:cBhvr>
                                      <p:to>
                                        <p:strVal val="visible"/>
                                      </p:to>
                                    </p:set>
                                    <p:animEffect transition="in" filter="fade">
                                      <p:cBhvr>
                                        <p:cTn id="67"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9"/>
          <p:cNvSpPr txBox="1">
            <a:spLocks noGrp="1"/>
          </p:cNvSpPr>
          <p:nvPr>
            <p:ph type="title"/>
          </p:nvPr>
        </p:nvSpPr>
        <p:spPr>
          <a:xfrm>
            <a:off x="439738" y="277644"/>
            <a:ext cx="8247000" cy="804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600"/>
              <a:buFont typeface="Calibri"/>
              <a:buNone/>
            </a:pPr>
            <a:r>
              <a:rPr lang="en-US"/>
              <a:t>Seven Patterns Quiz</a:t>
            </a:r>
            <a:endParaRPr/>
          </a:p>
        </p:txBody>
      </p:sp>
      <p:grpSp>
        <p:nvGrpSpPr>
          <p:cNvPr id="608" name="Google Shape;608;p89"/>
          <p:cNvGrpSpPr/>
          <p:nvPr/>
        </p:nvGrpSpPr>
        <p:grpSpPr>
          <a:xfrm>
            <a:off x="8119523" y="423156"/>
            <a:ext cx="567160" cy="513616"/>
            <a:chOff x="6553200" y="194400"/>
            <a:chExt cx="776400" cy="684000"/>
          </a:xfrm>
        </p:grpSpPr>
        <p:pic>
          <p:nvPicPr>
            <p:cNvPr id="609" name="Google Shape;609;p89"/>
            <p:cNvPicPr preferRelativeResize="0"/>
            <p:nvPr/>
          </p:nvPicPr>
          <p:blipFill rotWithShape="1">
            <a:blip r:embed="rId3">
              <a:alphaModFix/>
            </a:blip>
            <a:srcRect/>
            <a:stretch/>
          </p:blipFill>
          <p:spPr>
            <a:xfrm>
              <a:off x="6590178" y="194400"/>
              <a:ext cx="702600" cy="684000"/>
            </a:xfrm>
            <a:prstGeom prst="ellipse">
              <a:avLst/>
            </a:prstGeom>
            <a:noFill/>
            <a:ln>
              <a:noFill/>
            </a:ln>
          </p:spPr>
        </p:pic>
        <p:sp>
          <p:nvSpPr>
            <p:cNvPr id="610" name="Google Shape;610;p89"/>
            <p:cNvSpPr txBox="1"/>
            <p:nvPr/>
          </p:nvSpPr>
          <p:spPr>
            <a:xfrm>
              <a:off x="6553200" y="383254"/>
              <a:ext cx="776400" cy="33840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051" b="1">
                  <a:solidFill>
                    <a:schemeClr val="dk1"/>
                  </a:solidFill>
                  <a:latin typeface="Calibri"/>
                  <a:ea typeface="Calibri"/>
                  <a:cs typeface="Calibri"/>
                  <a:sym typeface="Calibri"/>
                </a:rPr>
                <a:t> 10 min.</a:t>
              </a:r>
              <a:endParaRPr/>
            </a:p>
          </p:txBody>
        </p:sp>
      </p:grpSp>
      <p:pic>
        <p:nvPicPr>
          <p:cNvPr id="611" name="Google Shape;611;p89"/>
          <p:cNvPicPr preferRelativeResize="0"/>
          <p:nvPr/>
        </p:nvPicPr>
        <p:blipFill>
          <a:blip r:embed="rId4">
            <a:alphaModFix/>
          </a:blip>
          <a:stretch>
            <a:fillRect/>
          </a:stretch>
        </p:blipFill>
        <p:spPr>
          <a:xfrm>
            <a:off x="3735500" y="153350"/>
            <a:ext cx="4256400" cy="4324825"/>
          </a:xfrm>
          <a:prstGeom prst="rect">
            <a:avLst/>
          </a:prstGeom>
          <a:noFill/>
          <a:ln>
            <a:noFill/>
          </a:ln>
        </p:spPr>
      </p:pic>
      <p:sp>
        <p:nvSpPr>
          <p:cNvPr id="612" name="Google Shape;612;p89"/>
          <p:cNvSpPr txBox="1"/>
          <p:nvPr/>
        </p:nvSpPr>
        <p:spPr>
          <a:xfrm>
            <a:off x="568100" y="1321563"/>
            <a:ext cx="2508900" cy="19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Guess which pattern(s) of AI these real-world examples are using</a:t>
            </a:r>
            <a:endParaRPr sz="24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0"/>
          <p:cNvSpPr txBox="1">
            <a:spLocks noGrp="1"/>
          </p:cNvSpPr>
          <p:nvPr>
            <p:ph type="title"/>
          </p:nvPr>
        </p:nvSpPr>
        <p:spPr>
          <a:xfrm>
            <a:off x="380563" y="191369"/>
            <a:ext cx="8247000" cy="804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Real-World Applications: Virtual Assistant - Guess the pattern(s)</a:t>
            </a:r>
            <a:endParaRPr/>
          </a:p>
        </p:txBody>
      </p:sp>
      <p:sp>
        <p:nvSpPr>
          <p:cNvPr id="618" name="Google Shape;618;p90"/>
          <p:cNvSpPr txBox="1">
            <a:spLocks noGrp="1"/>
          </p:cNvSpPr>
          <p:nvPr>
            <p:ph type="body" idx="1"/>
          </p:nvPr>
        </p:nvSpPr>
        <p:spPr>
          <a:xfrm>
            <a:off x="331375" y="875800"/>
            <a:ext cx="5917500" cy="34671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None/>
            </a:pPr>
            <a:r>
              <a:rPr lang="en-US" sz="1400" b="0"/>
              <a:t>Erica by Bank of America is a virtual financial assistant integrated into the bank's mobile app. The chatbot can help users with a variety of things including:</a:t>
            </a:r>
            <a:endParaRPr sz="1400" b="0"/>
          </a:p>
          <a:p>
            <a:pPr marL="457200" lvl="0" indent="-317500" algn="l" rtl="0">
              <a:spcBef>
                <a:spcPts val="751"/>
              </a:spcBef>
              <a:spcAft>
                <a:spcPts val="0"/>
              </a:spcAft>
              <a:buSzPts val="1400"/>
              <a:buChar char="●"/>
            </a:pPr>
            <a:r>
              <a:rPr lang="en-US" sz="1400"/>
              <a:t>Spending Analysis</a:t>
            </a:r>
            <a:endParaRPr sz="1400"/>
          </a:p>
          <a:p>
            <a:pPr marL="914400" lvl="1" indent="-317500" algn="l" rtl="0">
              <a:spcBef>
                <a:spcPts val="0"/>
              </a:spcBef>
              <a:spcAft>
                <a:spcPts val="0"/>
              </a:spcAft>
              <a:buSzPts val="1400"/>
              <a:buChar char="○"/>
            </a:pPr>
            <a:r>
              <a:rPr lang="en-US" sz="1400"/>
              <a:t>P</a:t>
            </a:r>
            <a:r>
              <a:rPr lang="en-US" sz="1400" b="0"/>
              <a:t>rovide insights into individual spending habits</a:t>
            </a:r>
            <a:r>
              <a:rPr lang="en-US" sz="1400"/>
              <a:t> and </a:t>
            </a:r>
            <a:r>
              <a:rPr lang="en-US" sz="1400" b="0"/>
              <a:t>monthly spending trends</a:t>
            </a:r>
            <a:endParaRPr sz="1400"/>
          </a:p>
          <a:p>
            <a:pPr marL="457200" lvl="0" indent="-317500" algn="l" rtl="0">
              <a:spcBef>
                <a:spcPts val="0"/>
              </a:spcBef>
              <a:spcAft>
                <a:spcPts val="0"/>
              </a:spcAft>
              <a:buSzPts val="1400"/>
              <a:buChar char="●"/>
            </a:pPr>
            <a:r>
              <a:rPr lang="en-US" sz="1400"/>
              <a:t>Account Management </a:t>
            </a:r>
            <a:endParaRPr sz="1400" b="0"/>
          </a:p>
          <a:p>
            <a:pPr marL="914400" lvl="1" indent="-317500" algn="l" rtl="0">
              <a:spcBef>
                <a:spcPts val="0"/>
              </a:spcBef>
              <a:spcAft>
                <a:spcPts val="0"/>
              </a:spcAft>
              <a:buSzPts val="1400"/>
              <a:buChar char="○"/>
            </a:pPr>
            <a:r>
              <a:rPr lang="en-US" sz="1400"/>
              <a:t>helps users locate specific transactions and provides instant updates on account balances</a:t>
            </a:r>
            <a:endParaRPr sz="1400"/>
          </a:p>
          <a:p>
            <a:pPr marL="457200" lvl="0" indent="-317500" algn="l" rtl="0">
              <a:spcBef>
                <a:spcPts val="0"/>
              </a:spcBef>
              <a:spcAft>
                <a:spcPts val="0"/>
              </a:spcAft>
              <a:buSzPts val="1400"/>
              <a:buChar char="●"/>
            </a:pPr>
            <a:r>
              <a:rPr lang="en-US" sz="1400"/>
              <a:t>Bill Payment Assistance</a:t>
            </a:r>
            <a:endParaRPr sz="1400"/>
          </a:p>
          <a:p>
            <a:pPr marL="914400" lvl="1" indent="-317500" algn="l" rtl="0">
              <a:spcBef>
                <a:spcPts val="0"/>
              </a:spcBef>
              <a:spcAft>
                <a:spcPts val="0"/>
              </a:spcAft>
              <a:buSzPts val="1400"/>
              <a:buChar char="○"/>
            </a:pPr>
            <a:r>
              <a:rPr lang="en-US" sz="1400"/>
              <a:t>Reminds users of upcoming bills and due dates, automate payments, and tracks past and pending bill payments</a:t>
            </a:r>
            <a:endParaRPr sz="1400"/>
          </a:p>
          <a:p>
            <a:pPr marL="457200" lvl="0" indent="-317500" algn="l" rtl="0">
              <a:spcBef>
                <a:spcPts val="0"/>
              </a:spcBef>
              <a:spcAft>
                <a:spcPts val="0"/>
              </a:spcAft>
              <a:buSzPts val="1400"/>
              <a:buChar char="●"/>
            </a:pPr>
            <a:r>
              <a:rPr lang="en-US" sz="1400"/>
              <a:t>Personalized Alerts and Guidance</a:t>
            </a:r>
            <a:endParaRPr sz="1400"/>
          </a:p>
          <a:p>
            <a:pPr marL="914400" lvl="1" indent="-317500" algn="l" rtl="0">
              <a:spcBef>
                <a:spcPts val="0"/>
              </a:spcBef>
              <a:spcAft>
                <a:spcPts val="0"/>
              </a:spcAft>
              <a:buSzPts val="1400"/>
              <a:buChar char="○"/>
            </a:pPr>
            <a:r>
              <a:rPr lang="en-US" sz="1400"/>
              <a:t>Helps users set and track savings goals, Sends real-time notifications for unusual activity.</a:t>
            </a:r>
            <a:endParaRPr sz="1400" b="0"/>
          </a:p>
          <a:p>
            <a:pPr marL="0" lvl="0" indent="0" algn="l" rtl="0">
              <a:spcBef>
                <a:spcPts val="751"/>
              </a:spcBef>
              <a:spcAft>
                <a:spcPts val="0"/>
              </a:spcAft>
              <a:buNone/>
            </a:pPr>
            <a:endParaRPr sz="1400"/>
          </a:p>
        </p:txBody>
      </p:sp>
      <p:pic>
        <p:nvPicPr>
          <p:cNvPr id="619" name="Google Shape;619;p90"/>
          <p:cNvPicPr preferRelativeResize="0"/>
          <p:nvPr/>
        </p:nvPicPr>
        <p:blipFill rotWithShape="1">
          <a:blip r:embed="rId3">
            <a:alphaModFix/>
          </a:blip>
          <a:srcRect l="8093" r="12553"/>
          <a:stretch/>
        </p:blipFill>
        <p:spPr>
          <a:xfrm>
            <a:off x="6331750" y="1019675"/>
            <a:ext cx="2467200" cy="31089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1"/>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Real-World Applications: Airport Security Assistance - Guess the pattern(s)</a:t>
            </a:r>
            <a:endParaRPr/>
          </a:p>
        </p:txBody>
      </p:sp>
      <p:sp>
        <p:nvSpPr>
          <p:cNvPr id="625" name="Google Shape;625;p91"/>
          <p:cNvSpPr txBox="1">
            <a:spLocks noGrp="1"/>
          </p:cNvSpPr>
          <p:nvPr>
            <p:ph type="body" idx="1"/>
          </p:nvPr>
        </p:nvSpPr>
        <p:spPr>
          <a:xfrm>
            <a:off x="439725" y="1234125"/>
            <a:ext cx="4659300" cy="3108900"/>
          </a:xfrm>
          <a:prstGeom prst="rect">
            <a:avLst/>
          </a:prstGeom>
        </p:spPr>
        <p:txBody>
          <a:bodyPr spcFirstLastPara="1" wrap="square" lIns="91425" tIns="45700" rIns="91425" bIns="45700" anchor="t" anchorCtr="0">
            <a:noAutofit/>
          </a:bodyPr>
          <a:lstStyle/>
          <a:p>
            <a:pPr marL="457200" lvl="0" indent="-336550" algn="l" rtl="0">
              <a:lnSpc>
                <a:spcPct val="115000"/>
              </a:lnSpc>
              <a:spcBef>
                <a:spcPts val="0"/>
              </a:spcBef>
              <a:spcAft>
                <a:spcPts val="0"/>
              </a:spcAft>
              <a:buClr>
                <a:srgbClr val="595959"/>
              </a:buClr>
              <a:buSzPts val="1700"/>
              <a:buFont typeface="Calibri"/>
              <a:buChar char="●"/>
            </a:pPr>
            <a:r>
              <a:rPr lang="en-US" sz="1700" b="0">
                <a:solidFill>
                  <a:srgbClr val="595959"/>
                </a:solidFill>
              </a:rPr>
              <a:t>The Transportation Security Administration (TSA) began testing facial recognition technology to help with the identity and boarding pass verification process at the checkpoint.</a:t>
            </a:r>
            <a:endParaRPr sz="1700" b="0">
              <a:solidFill>
                <a:srgbClr val="595959"/>
              </a:solidFill>
            </a:endParaRPr>
          </a:p>
          <a:p>
            <a:pPr marL="457200" lvl="0" indent="-336550" algn="l" rtl="0">
              <a:lnSpc>
                <a:spcPct val="115000"/>
              </a:lnSpc>
              <a:spcBef>
                <a:spcPts val="0"/>
              </a:spcBef>
              <a:spcAft>
                <a:spcPts val="0"/>
              </a:spcAft>
              <a:buClr>
                <a:srgbClr val="595959"/>
              </a:buClr>
              <a:buSzPts val="1700"/>
              <a:buFont typeface="Calibri"/>
              <a:buChar char="●"/>
            </a:pPr>
            <a:r>
              <a:rPr lang="en-US" sz="1700" b="0">
                <a:solidFill>
                  <a:srgbClr val="595959"/>
                </a:solidFill>
              </a:rPr>
              <a:t>TSA, in collaboration with U.S. Customs and Border Protection has tested AI systems in different airports around the United States to help confirm the identity of travelers</a:t>
            </a:r>
            <a:endParaRPr sz="1700" b="0">
              <a:solidFill>
                <a:srgbClr val="595959"/>
              </a:solidFill>
            </a:endParaRPr>
          </a:p>
          <a:p>
            <a:pPr marL="0" lvl="0" indent="0" algn="l" rtl="0">
              <a:spcBef>
                <a:spcPts val="1600"/>
              </a:spcBef>
              <a:spcAft>
                <a:spcPts val="0"/>
              </a:spcAft>
              <a:buNone/>
            </a:pPr>
            <a:endParaRPr/>
          </a:p>
        </p:txBody>
      </p:sp>
      <p:pic>
        <p:nvPicPr>
          <p:cNvPr id="626" name="Google Shape;626;p91"/>
          <p:cNvPicPr preferRelativeResize="0"/>
          <p:nvPr/>
        </p:nvPicPr>
        <p:blipFill>
          <a:blip r:embed="rId3">
            <a:alphaModFix/>
          </a:blip>
          <a:stretch>
            <a:fillRect/>
          </a:stretch>
        </p:blipFill>
        <p:spPr>
          <a:xfrm>
            <a:off x="5099079" y="1234125"/>
            <a:ext cx="3855600" cy="25716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2"/>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42307"/>
              <a:buFont typeface="Arial"/>
              <a:buNone/>
            </a:pPr>
            <a:r>
              <a:rPr lang="en-US"/>
              <a:t>Real-World Applications: Traffic Light Control - Guess the pattern(s)</a:t>
            </a:r>
            <a:endParaRPr/>
          </a:p>
        </p:txBody>
      </p:sp>
      <p:sp>
        <p:nvSpPr>
          <p:cNvPr id="632" name="Google Shape;632;p92"/>
          <p:cNvSpPr txBox="1">
            <a:spLocks noGrp="1"/>
          </p:cNvSpPr>
          <p:nvPr>
            <p:ph type="body" idx="1"/>
          </p:nvPr>
        </p:nvSpPr>
        <p:spPr>
          <a:xfrm>
            <a:off x="439725" y="1234125"/>
            <a:ext cx="6637800" cy="31089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b="0">
                <a:solidFill>
                  <a:srgbClr val="595959"/>
                </a:solidFill>
              </a:rPr>
              <a:t>The City of Pittsburgh, PA wanted to use AI to help find optimal Traffic Light Control</a:t>
            </a:r>
            <a:endParaRPr sz="1500" b="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US" sz="1500">
                <a:solidFill>
                  <a:srgbClr val="595959"/>
                </a:solidFill>
              </a:rPr>
              <a:t>How it works:</a:t>
            </a:r>
            <a:endParaRPr sz="1500">
              <a:solidFill>
                <a:srgbClr val="595959"/>
              </a:solidFill>
            </a:endParaRPr>
          </a:p>
          <a:p>
            <a:pPr marL="457200" lvl="0" indent="-323850" algn="l" rtl="0">
              <a:lnSpc>
                <a:spcPct val="115000"/>
              </a:lnSpc>
              <a:spcBef>
                <a:spcPts val="1600"/>
              </a:spcBef>
              <a:spcAft>
                <a:spcPts val="0"/>
              </a:spcAft>
              <a:buClr>
                <a:srgbClr val="595959"/>
              </a:buClr>
              <a:buSzPts val="1500"/>
              <a:buChar char="●"/>
            </a:pPr>
            <a:r>
              <a:rPr lang="en-US" sz="1500" b="0">
                <a:solidFill>
                  <a:srgbClr val="595959"/>
                </a:solidFill>
              </a:rPr>
              <a:t>The system monitors the volume of traffic approaching each intersection in real time through cameras and radars. </a:t>
            </a:r>
            <a:endParaRPr sz="1500" b="0">
              <a:solidFill>
                <a:srgbClr val="595959"/>
              </a:solidFill>
            </a:endParaRPr>
          </a:p>
          <a:p>
            <a:pPr marL="457200" lvl="0" indent="-323850" algn="l" rtl="0">
              <a:lnSpc>
                <a:spcPct val="115000"/>
              </a:lnSpc>
              <a:spcBef>
                <a:spcPts val="0"/>
              </a:spcBef>
              <a:spcAft>
                <a:spcPts val="0"/>
              </a:spcAft>
              <a:buClr>
                <a:srgbClr val="595959"/>
              </a:buClr>
              <a:buSzPts val="1500"/>
              <a:buChar char="●"/>
            </a:pPr>
            <a:r>
              <a:rPr lang="en-US" sz="1500" b="0">
                <a:solidFill>
                  <a:srgbClr val="595959"/>
                </a:solidFill>
              </a:rPr>
              <a:t>Each stretch of road is split into zones, and the time it takes for vehicles to pass through each one is monitored. </a:t>
            </a:r>
            <a:endParaRPr sz="1500" b="0">
              <a:solidFill>
                <a:srgbClr val="595959"/>
              </a:solidFill>
            </a:endParaRPr>
          </a:p>
          <a:p>
            <a:pPr marL="457200" lvl="0" indent="-323850" algn="l" rtl="0">
              <a:lnSpc>
                <a:spcPct val="115000"/>
              </a:lnSpc>
              <a:spcBef>
                <a:spcPts val="0"/>
              </a:spcBef>
              <a:spcAft>
                <a:spcPts val="0"/>
              </a:spcAft>
              <a:buClr>
                <a:srgbClr val="595959"/>
              </a:buClr>
              <a:buSzPts val="1500"/>
              <a:buChar char="●"/>
            </a:pPr>
            <a:r>
              <a:rPr lang="en-US" sz="1500" b="0">
                <a:solidFill>
                  <a:srgbClr val="595959"/>
                </a:solidFill>
              </a:rPr>
              <a:t>With the help of AI the system calculates variations in traffic flow throughout the approach to each intersection and predict how the traffic will flow. This aggregated picture of traffic is used to calculate light sequencing plans.</a:t>
            </a:r>
            <a:endParaRPr sz="1500" b="0">
              <a:solidFill>
                <a:srgbClr val="595959"/>
              </a:solidFill>
            </a:endParaRPr>
          </a:p>
          <a:p>
            <a:pPr marL="0" lvl="0" indent="0" algn="l" rtl="0">
              <a:spcBef>
                <a:spcPts val="1600"/>
              </a:spcBef>
              <a:spcAft>
                <a:spcPts val="0"/>
              </a:spcAft>
              <a:buNone/>
            </a:pPr>
            <a:endParaRPr/>
          </a:p>
        </p:txBody>
      </p:sp>
      <p:pic>
        <p:nvPicPr>
          <p:cNvPr id="633" name="Google Shape;633;p92"/>
          <p:cNvPicPr preferRelativeResize="0"/>
          <p:nvPr/>
        </p:nvPicPr>
        <p:blipFill>
          <a:blip r:embed="rId3">
            <a:alphaModFix/>
          </a:blip>
          <a:stretch>
            <a:fillRect/>
          </a:stretch>
        </p:blipFill>
        <p:spPr>
          <a:xfrm>
            <a:off x="7206975" y="1264488"/>
            <a:ext cx="1618924" cy="261927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3"/>
          <p:cNvSpPr txBox="1">
            <a:spLocks noGrp="1"/>
          </p:cNvSpPr>
          <p:nvPr>
            <p:ph type="title"/>
          </p:nvPr>
        </p:nvSpPr>
        <p:spPr>
          <a:xfrm>
            <a:off x="452450" y="26299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Real-World Applications: Chatbot - Guess the pattern(s)</a:t>
            </a:r>
            <a:endParaRPr/>
          </a:p>
        </p:txBody>
      </p:sp>
      <p:sp>
        <p:nvSpPr>
          <p:cNvPr id="639" name="Google Shape;639;p93"/>
          <p:cNvSpPr txBox="1">
            <a:spLocks noGrp="1"/>
          </p:cNvSpPr>
          <p:nvPr>
            <p:ph type="body" idx="1"/>
          </p:nvPr>
        </p:nvSpPr>
        <p:spPr>
          <a:xfrm>
            <a:off x="439737" y="1234125"/>
            <a:ext cx="4873800" cy="31089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200">
                <a:solidFill>
                  <a:srgbClr val="020726"/>
                </a:solidFill>
                <a:highlight>
                  <a:srgbClr val="FFFFFF"/>
                </a:highlight>
              </a:rPr>
              <a:t>Iberdrola Middle East, one of the world’s largest energy companies, developed a Generative AI Chatbot tailored for Customer Services serving Iberdrola clients</a:t>
            </a:r>
            <a:r>
              <a:rPr lang="en-US" sz="1200" b="0">
                <a:solidFill>
                  <a:srgbClr val="020726"/>
                </a:solidFill>
                <a:highlight>
                  <a:srgbClr val="FFFFFF"/>
                </a:highlight>
              </a:rPr>
              <a:t>.</a:t>
            </a:r>
            <a:endParaRPr sz="1200" b="0">
              <a:solidFill>
                <a:srgbClr val="020726"/>
              </a:solidFill>
              <a:highlight>
                <a:srgbClr val="FFFFFF"/>
              </a:highlight>
            </a:endParaRPr>
          </a:p>
          <a:p>
            <a:pPr marL="457200" lvl="0" indent="-304800" algn="l" rtl="0">
              <a:lnSpc>
                <a:spcPct val="90000"/>
              </a:lnSpc>
              <a:spcBef>
                <a:spcPts val="1900"/>
              </a:spcBef>
              <a:spcAft>
                <a:spcPts val="0"/>
              </a:spcAft>
              <a:buClr>
                <a:srgbClr val="020726"/>
              </a:buClr>
              <a:buSzPts val="1200"/>
              <a:buChar char="●"/>
            </a:pPr>
            <a:r>
              <a:rPr lang="en-US" sz="1200" b="0">
                <a:solidFill>
                  <a:srgbClr val="020726"/>
                </a:solidFill>
                <a:highlight>
                  <a:srgbClr val="FFFFFF"/>
                </a:highlight>
              </a:rPr>
              <a:t>The Chatbot needed to provide </a:t>
            </a:r>
            <a:r>
              <a:rPr lang="en-US" sz="1200">
                <a:solidFill>
                  <a:srgbClr val="020726"/>
                </a:solidFill>
                <a:highlight>
                  <a:srgbClr val="FFFFFF"/>
                </a:highlight>
              </a:rPr>
              <a:t>personalized recommendations</a:t>
            </a:r>
            <a:r>
              <a:rPr lang="en-US" sz="1200" b="0">
                <a:solidFill>
                  <a:srgbClr val="020726"/>
                </a:solidFill>
                <a:highlight>
                  <a:srgbClr val="FFFFFF"/>
                </a:highlight>
              </a:rPr>
              <a:t> based on the user’s profile, requiring the analysis of extensive datasets to deliver accurate and helpful suggestions.</a:t>
            </a:r>
            <a:endParaRPr sz="1200" b="0">
              <a:solidFill>
                <a:srgbClr val="020726"/>
              </a:solidFill>
              <a:highlight>
                <a:srgbClr val="FFFFFF"/>
              </a:highlight>
            </a:endParaRPr>
          </a:p>
          <a:p>
            <a:pPr marL="457200" lvl="0" indent="-304800" algn="l" rtl="0">
              <a:lnSpc>
                <a:spcPct val="90000"/>
              </a:lnSpc>
              <a:spcBef>
                <a:spcPts val="1900"/>
              </a:spcBef>
              <a:spcAft>
                <a:spcPts val="0"/>
              </a:spcAft>
              <a:buClr>
                <a:srgbClr val="020726"/>
              </a:buClr>
              <a:buSzPts val="1200"/>
              <a:buChar char="●"/>
            </a:pPr>
            <a:r>
              <a:rPr lang="en-US" sz="1200" b="0">
                <a:solidFill>
                  <a:srgbClr val="020726"/>
                </a:solidFill>
                <a:highlight>
                  <a:srgbClr val="FFFFFF"/>
                </a:highlight>
              </a:rPr>
              <a:t>This endeavor involved overcoming technical complexities in understanding </a:t>
            </a:r>
            <a:r>
              <a:rPr lang="en-US" sz="1200" i="1">
                <a:solidFill>
                  <a:srgbClr val="CC0000"/>
                </a:solidFill>
              </a:rPr>
              <a:t>diverse customer needs</a:t>
            </a:r>
            <a:r>
              <a:rPr lang="en-US" sz="1200" b="0">
                <a:solidFill>
                  <a:srgbClr val="020726"/>
                </a:solidFill>
                <a:highlight>
                  <a:srgbClr val="FFFFFF"/>
                </a:highlight>
              </a:rPr>
              <a:t>, integrating with </a:t>
            </a:r>
            <a:r>
              <a:rPr lang="en-US" sz="1200" i="1">
                <a:solidFill>
                  <a:srgbClr val="CC0000"/>
                </a:solidFill>
              </a:rPr>
              <a:t>existing databases</a:t>
            </a:r>
            <a:r>
              <a:rPr lang="en-US" sz="1200" b="0">
                <a:solidFill>
                  <a:srgbClr val="020726"/>
                </a:solidFill>
                <a:highlight>
                  <a:srgbClr val="FFFFFF"/>
                </a:highlight>
              </a:rPr>
              <a:t>, and </a:t>
            </a:r>
            <a:r>
              <a:rPr lang="en-US" sz="1200" i="1">
                <a:solidFill>
                  <a:srgbClr val="CC0000"/>
                </a:solidFill>
              </a:rPr>
              <a:t>training machine learning models</a:t>
            </a:r>
            <a:r>
              <a:rPr lang="en-US" sz="1200" b="0">
                <a:solidFill>
                  <a:srgbClr val="020726"/>
                </a:solidFill>
                <a:highlight>
                  <a:srgbClr val="FFFFFF"/>
                </a:highlight>
              </a:rPr>
              <a:t> to support nuanced interactions that can lead to enhanced customer satisfaction.</a:t>
            </a:r>
            <a:endParaRPr sz="1200" b="0">
              <a:solidFill>
                <a:srgbClr val="020726"/>
              </a:solidFill>
              <a:highlight>
                <a:srgbClr val="FFFFFF"/>
              </a:highlight>
            </a:endParaRPr>
          </a:p>
          <a:p>
            <a:pPr marL="0" lvl="0" indent="0" algn="l" rtl="0">
              <a:spcBef>
                <a:spcPts val="1900"/>
              </a:spcBef>
              <a:spcAft>
                <a:spcPts val="0"/>
              </a:spcAft>
              <a:buNone/>
            </a:pPr>
            <a:r>
              <a:rPr lang="en-US" sz="1400" i="1">
                <a:solidFill>
                  <a:srgbClr val="CC0000"/>
                </a:solidFill>
              </a:rPr>
              <a:t>Technologies: </a:t>
            </a:r>
            <a:r>
              <a:rPr lang="en-US" sz="1200">
                <a:solidFill>
                  <a:srgbClr val="000000"/>
                </a:solidFill>
              </a:rPr>
              <a:t>OpenAI GPT, Azure Cognitive Search, Machine Learning</a:t>
            </a:r>
            <a:endParaRPr>
              <a:solidFill>
                <a:srgbClr val="000000"/>
              </a:solidFill>
            </a:endParaRPr>
          </a:p>
        </p:txBody>
      </p:sp>
      <p:pic>
        <p:nvPicPr>
          <p:cNvPr id="640" name="Google Shape;640;p93"/>
          <p:cNvPicPr preferRelativeResize="0"/>
          <p:nvPr/>
        </p:nvPicPr>
        <p:blipFill rotWithShape="1">
          <a:blip r:embed="rId3">
            <a:alphaModFix/>
          </a:blip>
          <a:srcRect t="3060" b="2474"/>
          <a:stretch/>
        </p:blipFill>
        <p:spPr>
          <a:xfrm>
            <a:off x="5221450" y="1660200"/>
            <a:ext cx="3768000" cy="1677300"/>
          </a:xfrm>
          <a:prstGeom prst="roundRect">
            <a:avLst>
              <a:gd name="adj" fmla="val 16667"/>
            </a:avLst>
          </a:prstGeom>
          <a:noFill/>
          <a:ln>
            <a:noFill/>
          </a:ln>
          <a:effectLst>
            <a:outerShdw blurRad="57150" dist="19050" dir="5400000" algn="bl" rotWithShape="0">
              <a:srgbClr val="000000">
                <a:alpha val="50000"/>
              </a:srgbClr>
            </a:outerShdw>
          </a:effectLst>
        </p:spPr>
      </p:pic>
      <p:sp>
        <p:nvSpPr>
          <p:cNvPr id="641" name="Google Shape;641;p93"/>
          <p:cNvSpPr txBox="1"/>
          <p:nvPr/>
        </p:nvSpPr>
        <p:spPr>
          <a:xfrm>
            <a:off x="808950" y="4035175"/>
            <a:ext cx="3994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t>Source:</a:t>
            </a:r>
            <a:r>
              <a:rPr lang="en-US" sz="800"/>
              <a:t>https://www.bravent.net/en/success-stories/iberdrola-generative-ai-chatbot</a:t>
            </a:r>
            <a:endParaRPr sz="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4"/>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42307"/>
              <a:buFont typeface="Arial"/>
              <a:buNone/>
            </a:pPr>
            <a:r>
              <a:rPr lang="en-US"/>
              <a:t>Real-World Applications: </a:t>
            </a:r>
            <a:r>
              <a:rPr lang="en-US">
                <a:solidFill>
                  <a:srgbClr val="1A1A1A"/>
                </a:solidFill>
              </a:rPr>
              <a:t>Billing Portal - </a:t>
            </a:r>
            <a:r>
              <a:rPr lang="en-US"/>
              <a:t>Guess the pattern(s)</a:t>
            </a:r>
            <a:endParaRPr>
              <a:solidFill>
                <a:srgbClr val="1A1A1A"/>
              </a:solidFill>
            </a:endParaRPr>
          </a:p>
          <a:p>
            <a:pPr marL="0" lvl="0" indent="0" algn="l" rtl="0">
              <a:spcBef>
                <a:spcPts val="0"/>
              </a:spcBef>
              <a:spcAft>
                <a:spcPts val="0"/>
              </a:spcAft>
              <a:buNone/>
            </a:pPr>
            <a:endParaRPr/>
          </a:p>
        </p:txBody>
      </p:sp>
      <p:sp>
        <p:nvSpPr>
          <p:cNvPr id="647" name="Google Shape;647;p94"/>
          <p:cNvSpPr txBox="1">
            <a:spLocks noGrp="1"/>
          </p:cNvSpPr>
          <p:nvPr>
            <p:ph type="body" idx="1"/>
          </p:nvPr>
        </p:nvSpPr>
        <p:spPr>
          <a:xfrm>
            <a:off x="439750" y="911300"/>
            <a:ext cx="5181900" cy="3266100"/>
          </a:xfrm>
          <a:prstGeom prst="rect">
            <a:avLst/>
          </a:prstGeom>
        </p:spPr>
        <p:txBody>
          <a:bodyPr spcFirstLastPara="1" wrap="square" lIns="91425" tIns="45700" rIns="91425" bIns="45700" anchor="t" anchorCtr="0">
            <a:noAutofit/>
          </a:bodyPr>
          <a:lstStyle/>
          <a:p>
            <a:pPr marL="457200" lvl="0" indent="-336550" algn="l" rtl="0">
              <a:lnSpc>
                <a:spcPct val="115000"/>
              </a:lnSpc>
              <a:spcBef>
                <a:spcPts val="0"/>
              </a:spcBef>
              <a:spcAft>
                <a:spcPts val="0"/>
              </a:spcAft>
              <a:buClr>
                <a:srgbClr val="595959"/>
              </a:buClr>
              <a:buSzPts val="1700"/>
              <a:buFont typeface="Calibri"/>
              <a:buChar char="●"/>
            </a:pPr>
            <a:r>
              <a:rPr lang="en-US" sz="1700" b="0">
                <a:solidFill>
                  <a:srgbClr val="595959"/>
                </a:solidFill>
              </a:rPr>
              <a:t>Juniper Networks, is a large multinational corporation</a:t>
            </a:r>
            <a:endParaRPr sz="1700" b="0">
              <a:solidFill>
                <a:srgbClr val="595959"/>
              </a:solidFill>
            </a:endParaRPr>
          </a:p>
          <a:p>
            <a:pPr marL="457200" lvl="0" indent="-336550" algn="l" rtl="0">
              <a:lnSpc>
                <a:spcPct val="115000"/>
              </a:lnSpc>
              <a:spcBef>
                <a:spcPts val="0"/>
              </a:spcBef>
              <a:spcAft>
                <a:spcPts val="0"/>
              </a:spcAft>
              <a:buClr>
                <a:srgbClr val="595959"/>
              </a:buClr>
              <a:buSzPts val="1700"/>
              <a:buFont typeface="Calibri"/>
              <a:buChar char="●"/>
            </a:pPr>
            <a:r>
              <a:rPr lang="en-US" sz="1700" b="0">
                <a:solidFill>
                  <a:srgbClr val="595959"/>
                </a:solidFill>
              </a:rPr>
              <a:t>Their Global Business Services (GBS) group was challenged to find innovative ways to cut costs and add value.</a:t>
            </a:r>
            <a:endParaRPr sz="1700" b="0">
              <a:solidFill>
                <a:srgbClr val="595959"/>
              </a:solidFill>
            </a:endParaRPr>
          </a:p>
          <a:p>
            <a:pPr marL="914400" lvl="1" indent="-330200" algn="l" rtl="0">
              <a:lnSpc>
                <a:spcPct val="115000"/>
              </a:lnSpc>
              <a:spcBef>
                <a:spcPts val="0"/>
              </a:spcBef>
              <a:spcAft>
                <a:spcPts val="0"/>
              </a:spcAft>
              <a:buClr>
                <a:srgbClr val="595959"/>
              </a:buClr>
              <a:buSzPts val="1600"/>
              <a:buFont typeface="Calibri"/>
              <a:buChar char="○"/>
            </a:pPr>
            <a:r>
              <a:rPr lang="en-US" sz="1600">
                <a:solidFill>
                  <a:srgbClr val="595959"/>
                </a:solidFill>
              </a:rPr>
              <a:t>They </a:t>
            </a:r>
            <a:r>
              <a:rPr lang="en-US" sz="1600" i="1">
                <a:solidFill>
                  <a:srgbClr val="595959"/>
                </a:solidFill>
              </a:rPr>
              <a:t>used unattended RPA bots</a:t>
            </a:r>
            <a:r>
              <a:rPr lang="en-US" sz="1600">
                <a:solidFill>
                  <a:srgbClr val="595959"/>
                </a:solidFill>
              </a:rPr>
              <a:t> to </a:t>
            </a:r>
            <a:r>
              <a:rPr lang="en-US" sz="1600" i="1">
                <a:solidFill>
                  <a:srgbClr val="595959"/>
                </a:solidFill>
              </a:rPr>
              <a:t>automate</a:t>
            </a:r>
            <a:r>
              <a:rPr lang="en-US" sz="1600">
                <a:solidFill>
                  <a:srgbClr val="595959"/>
                </a:solidFill>
              </a:rPr>
              <a:t> all non-value-added </a:t>
            </a:r>
            <a:r>
              <a:rPr lang="en-US" sz="1600" i="1">
                <a:solidFill>
                  <a:srgbClr val="595959"/>
                </a:solidFill>
              </a:rPr>
              <a:t>manual work </a:t>
            </a:r>
            <a:r>
              <a:rPr lang="en-US" sz="1600">
                <a:solidFill>
                  <a:srgbClr val="595959"/>
                </a:solidFill>
              </a:rPr>
              <a:t>within internal operations (particularly finance) tp drive efficiency and productivity. </a:t>
            </a:r>
            <a:endParaRPr sz="2002"/>
          </a:p>
        </p:txBody>
      </p:sp>
      <p:pic>
        <p:nvPicPr>
          <p:cNvPr id="648" name="Google Shape;648;p94"/>
          <p:cNvPicPr preferRelativeResize="0"/>
          <p:nvPr/>
        </p:nvPicPr>
        <p:blipFill>
          <a:blip r:embed="rId3">
            <a:alphaModFix/>
          </a:blip>
          <a:stretch>
            <a:fillRect/>
          </a:stretch>
        </p:blipFill>
        <p:spPr>
          <a:xfrm>
            <a:off x="5694775" y="1479350"/>
            <a:ext cx="3195600" cy="21300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5"/>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Real-World Applications: Guess the pattern(s)</a:t>
            </a:r>
            <a:endParaRPr/>
          </a:p>
        </p:txBody>
      </p:sp>
      <p:pic>
        <p:nvPicPr>
          <p:cNvPr id="654" name="Google Shape;654;p95"/>
          <p:cNvPicPr preferRelativeResize="0"/>
          <p:nvPr/>
        </p:nvPicPr>
        <p:blipFill>
          <a:blip r:embed="rId3">
            <a:alphaModFix/>
          </a:blip>
          <a:stretch>
            <a:fillRect/>
          </a:stretch>
        </p:blipFill>
        <p:spPr>
          <a:xfrm>
            <a:off x="411300" y="1412327"/>
            <a:ext cx="1015691" cy="1021527"/>
          </a:xfrm>
          <a:prstGeom prst="rect">
            <a:avLst/>
          </a:prstGeom>
          <a:noFill/>
          <a:ln>
            <a:noFill/>
          </a:ln>
        </p:spPr>
      </p:pic>
      <p:sp>
        <p:nvSpPr>
          <p:cNvPr id="655" name="Google Shape;655;p95"/>
          <p:cNvSpPr txBox="1"/>
          <p:nvPr/>
        </p:nvSpPr>
        <p:spPr>
          <a:xfrm>
            <a:off x="171925" y="2496187"/>
            <a:ext cx="1605900" cy="3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i="1">
                <a:solidFill>
                  <a:srgbClr val="1F497D"/>
                </a:solidFill>
                <a:latin typeface="Calibri"/>
                <a:ea typeface="Calibri"/>
                <a:cs typeface="Calibri"/>
                <a:sym typeface="Calibri"/>
              </a:rPr>
              <a:t>Intelligent Voice Assistants</a:t>
            </a:r>
            <a:endParaRPr sz="1900" b="1" i="1">
              <a:solidFill>
                <a:srgbClr val="1F497D"/>
              </a:solidFill>
              <a:latin typeface="Calibri"/>
              <a:ea typeface="Calibri"/>
              <a:cs typeface="Calibri"/>
              <a:sym typeface="Calibri"/>
            </a:endParaRPr>
          </a:p>
        </p:txBody>
      </p:sp>
      <p:sp>
        <p:nvSpPr>
          <p:cNvPr id="656" name="Google Shape;656;p95"/>
          <p:cNvSpPr txBox="1"/>
          <p:nvPr/>
        </p:nvSpPr>
        <p:spPr>
          <a:xfrm>
            <a:off x="1928488" y="2800987"/>
            <a:ext cx="1605900" cy="3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i="1">
                <a:solidFill>
                  <a:srgbClr val="1F497D"/>
                </a:solidFill>
                <a:latin typeface="Calibri"/>
                <a:ea typeface="Calibri"/>
                <a:cs typeface="Calibri"/>
                <a:sym typeface="Calibri"/>
              </a:rPr>
              <a:t>Food Delivery Bot</a:t>
            </a:r>
            <a:endParaRPr sz="1900" b="1" i="1">
              <a:solidFill>
                <a:srgbClr val="1F497D"/>
              </a:solidFill>
              <a:latin typeface="Calibri"/>
              <a:ea typeface="Calibri"/>
              <a:cs typeface="Calibri"/>
              <a:sym typeface="Calibri"/>
            </a:endParaRPr>
          </a:p>
        </p:txBody>
      </p:sp>
      <p:pic>
        <p:nvPicPr>
          <p:cNvPr id="657" name="Google Shape;657;p95"/>
          <p:cNvPicPr preferRelativeResize="0"/>
          <p:nvPr/>
        </p:nvPicPr>
        <p:blipFill>
          <a:blip r:embed="rId4">
            <a:alphaModFix/>
          </a:blip>
          <a:stretch>
            <a:fillRect/>
          </a:stretch>
        </p:blipFill>
        <p:spPr>
          <a:xfrm>
            <a:off x="3876013" y="1461681"/>
            <a:ext cx="1623082" cy="922819"/>
          </a:xfrm>
          <a:prstGeom prst="rect">
            <a:avLst/>
          </a:prstGeom>
          <a:noFill/>
          <a:ln>
            <a:noFill/>
          </a:ln>
        </p:spPr>
      </p:pic>
      <p:sp>
        <p:nvSpPr>
          <p:cNvPr id="658" name="Google Shape;658;p95"/>
          <p:cNvSpPr txBox="1"/>
          <p:nvPr/>
        </p:nvSpPr>
        <p:spPr>
          <a:xfrm>
            <a:off x="3714362" y="2496175"/>
            <a:ext cx="1946400" cy="3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i="1">
                <a:solidFill>
                  <a:srgbClr val="1F497D"/>
                </a:solidFill>
                <a:latin typeface="Calibri"/>
                <a:ea typeface="Calibri"/>
                <a:cs typeface="Calibri"/>
                <a:sym typeface="Calibri"/>
              </a:rPr>
              <a:t>Product Recommendation System</a:t>
            </a:r>
            <a:endParaRPr sz="1800" b="1" i="1">
              <a:solidFill>
                <a:srgbClr val="1F497D"/>
              </a:solidFill>
              <a:latin typeface="Calibri"/>
              <a:ea typeface="Calibri"/>
              <a:cs typeface="Calibri"/>
              <a:sym typeface="Calibri"/>
            </a:endParaRPr>
          </a:p>
        </p:txBody>
      </p:sp>
      <p:pic>
        <p:nvPicPr>
          <p:cNvPr id="659" name="Google Shape;659;p95"/>
          <p:cNvPicPr preferRelativeResize="0"/>
          <p:nvPr/>
        </p:nvPicPr>
        <p:blipFill>
          <a:blip r:embed="rId5">
            <a:alphaModFix/>
          </a:blip>
          <a:stretch>
            <a:fillRect/>
          </a:stretch>
        </p:blipFill>
        <p:spPr>
          <a:xfrm>
            <a:off x="5683625" y="914050"/>
            <a:ext cx="3458400" cy="3511224"/>
          </a:xfrm>
          <a:prstGeom prst="rect">
            <a:avLst/>
          </a:prstGeom>
          <a:noFill/>
          <a:ln>
            <a:noFill/>
          </a:ln>
        </p:spPr>
      </p:pic>
      <p:pic>
        <p:nvPicPr>
          <p:cNvPr id="660" name="Google Shape;660;p95"/>
          <p:cNvPicPr preferRelativeResize="0"/>
          <p:nvPr/>
        </p:nvPicPr>
        <p:blipFill rotWithShape="1">
          <a:blip r:embed="rId6">
            <a:alphaModFix/>
          </a:blip>
          <a:srcRect l="17539" t="17552"/>
          <a:stretch/>
        </p:blipFill>
        <p:spPr>
          <a:xfrm>
            <a:off x="2019187" y="1214702"/>
            <a:ext cx="1453800" cy="14538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6"/>
          <p:cNvSpPr txBox="1">
            <a:spLocks noGrp="1"/>
          </p:cNvSpPr>
          <p:nvPr>
            <p:ph type="body" idx="1"/>
          </p:nvPr>
        </p:nvSpPr>
        <p:spPr>
          <a:xfrm>
            <a:off x="439744" y="1198600"/>
            <a:ext cx="4254300" cy="3138300"/>
          </a:xfrm>
          <a:prstGeom prst="rect">
            <a:avLst/>
          </a:prstGeom>
        </p:spPr>
        <p:txBody>
          <a:bodyPr spcFirstLastPara="1" wrap="square" lIns="91425" tIns="45700" rIns="91425" bIns="45700" anchor="t" anchorCtr="0">
            <a:noAutofit/>
          </a:bodyPr>
          <a:lstStyle/>
          <a:p>
            <a:pPr marL="457200" lvl="0" indent="-349250" algn="l" rtl="0">
              <a:spcBef>
                <a:spcPts val="751"/>
              </a:spcBef>
              <a:spcAft>
                <a:spcPts val="0"/>
              </a:spcAft>
              <a:buSzPts val="1900"/>
              <a:buChar char="★"/>
            </a:pPr>
            <a:r>
              <a:rPr lang="en-US" sz="1900" b="0"/>
              <a:t>When it comes to determining return on investment (ROI) for your project - Don’t start with the pattern. </a:t>
            </a:r>
            <a:endParaRPr sz="1900" b="0"/>
          </a:p>
          <a:p>
            <a:pPr marL="457200" lvl="0" indent="-349250" algn="l" rtl="0">
              <a:spcBef>
                <a:spcPts val="0"/>
              </a:spcBef>
              <a:spcAft>
                <a:spcPts val="0"/>
              </a:spcAft>
              <a:buSzPts val="1900"/>
              <a:buChar char="★"/>
            </a:pPr>
            <a:r>
              <a:rPr lang="en-US" sz="1900" b="0"/>
              <a:t>First identify the objective you’re trying to solve or the ROI you desire and then use that to figure out that correct pattern - work your way backwards.</a:t>
            </a:r>
            <a:endParaRPr sz="1900" b="0"/>
          </a:p>
          <a:p>
            <a:pPr marL="457200" lvl="0" indent="-349250" algn="l" rtl="0">
              <a:spcBef>
                <a:spcPts val="0"/>
              </a:spcBef>
              <a:spcAft>
                <a:spcPts val="0"/>
              </a:spcAft>
              <a:buSzPts val="1900"/>
              <a:buChar char="★"/>
            </a:pPr>
            <a:r>
              <a:rPr lang="en-US" sz="1900" b="0"/>
              <a:t>This ensures that you’re picking the best pattern for your ROI needs.</a:t>
            </a:r>
            <a:endParaRPr sz="1900"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sp>
        <p:nvSpPr>
          <p:cNvPr id="666" name="Google Shape;666;p96"/>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Determining Business Centric ROI</a:t>
            </a:r>
            <a:endParaRPr/>
          </a:p>
        </p:txBody>
      </p:sp>
      <p:pic>
        <p:nvPicPr>
          <p:cNvPr id="667" name="Google Shape;667;p96"/>
          <p:cNvPicPr preferRelativeResize="0"/>
          <p:nvPr/>
        </p:nvPicPr>
        <p:blipFill>
          <a:blip r:embed="rId3">
            <a:alphaModFix/>
          </a:blip>
          <a:stretch>
            <a:fillRect/>
          </a:stretch>
        </p:blipFill>
        <p:spPr>
          <a:xfrm>
            <a:off x="4700600" y="1157450"/>
            <a:ext cx="4254177" cy="28333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7"/>
          <p:cNvSpPr txBox="1">
            <a:spLocks noGrp="1"/>
          </p:cNvSpPr>
          <p:nvPr>
            <p:ph type="title"/>
          </p:nvPr>
        </p:nvSpPr>
        <p:spPr>
          <a:xfrm>
            <a:off x="184513" y="249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The Seven Patterns of AI Guide on Business-centric ROI</a:t>
            </a:r>
            <a:endParaRPr/>
          </a:p>
        </p:txBody>
      </p:sp>
      <p:sp>
        <p:nvSpPr>
          <p:cNvPr id="673" name="Google Shape;673;p97"/>
          <p:cNvSpPr txBox="1"/>
          <p:nvPr/>
        </p:nvSpPr>
        <p:spPr>
          <a:xfrm>
            <a:off x="212600" y="254725"/>
            <a:ext cx="8709600" cy="4602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endParaRPr sz="1800">
              <a:solidFill>
                <a:srgbClr val="0B5394"/>
              </a:solidFill>
              <a:latin typeface="Poppins"/>
              <a:ea typeface="Poppins"/>
              <a:cs typeface="Poppins"/>
              <a:sym typeface="Poppins"/>
            </a:endParaRPr>
          </a:p>
          <a:p>
            <a:pPr marL="0" lvl="0" indent="0" algn="l" rtl="0">
              <a:spcBef>
                <a:spcPts val="0"/>
              </a:spcBef>
              <a:spcAft>
                <a:spcPts val="0"/>
              </a:spcAft>
              <a:buNone/>
            </a:pPr>
            <a:endParaRPr sz="1800">
              <a:solidFill>
                <a:srgbClr val="0B5394"/>
              </a:solidFill>
              <a:latin typeface="Poppins"/>
              <a:ea typeface="Poppins"/>
              <a:cs typeface="Poppins"/>
              <a:sym typeface="Poppins"/>
            </a:endParaRPr>
          </a:p>
        </p:txBody>
      </p:sp>
      <p:graphicFrame>
        <p:nvGraphicFramePr>
          <p:cNvPr id="674" name="Google Shape;674;p97"/>
          <p:cNvGraphicFramePr/>
          <p:nvPr/>
        </p:nvGraphicFramePr>
        <p:xfrm>
          <a:off x="212600" y="600950"/>
          <a:ext cx="3000000" cy="3000000"/>
        </p:xfrm>
        <a:graphic>
          <a:graphicData uri="http://schemas.openxmlformats.org/drawingml/2006/table">
            <a:tbl>
              <a:tblPr>
                <a:noFill/>
                <a:tableStyleId>{63C25F09-0208-43EF-8E20-9871D4ADA03A}</a:tableStyleId>
              </a:tblPr>
              <a:tblGrid>
                <a:gridCol w="151785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3366425">
                  <a:extLst>
                    <a:ext uri="{9D8B030D-6E8A-4147-A177-3AD203B41FA5}">
                      <a16:colId xmlns:a16="http://schemas.microsoft.com/office/drawing/2014/main" val="20002"/>
                    </a:ext>
                  </a:extLst>
                </a:gridCol>
              </a:tblGrid>
              <a:tr h="380250">
                <a:tc>
                  <a:txBody>
                    <a:bodyPr/>
                    <a:lstStyle/>
                    <a:p>
                      <a:pPr marL="0" lvl="0" indent="0" algn="l" rtl="0">
                        <a:lnSpc>
                          <a:spcPct val="100000"/>
                        </a:lnSpc>
                        <a:spcBef>
                          <a:spcPts val="0"/>
                        </a:spcBef>
                        <a:spcAft>
                          <a:spcPts val="0"/>
                        </a:spcAft>
                        <a:buNone/>
                      </a:pPr>
                      <a:r>
                        <a:rPr lang="en-US" sz="1200" b="1" i="1">
                          <a:solidFill>
                            <a:srgbClr val="595959"/>
                          </a:solidFill>
                          <a:latin typeface="Proxima Nova"/>
                          <a:ea typeface="Proxima Nova"/>
                          <a:cs typeface="Proxima Nova"/>
                          <a:sym typeface="Proxima Nova"/>
                        </a:rPr>
                        <a:t>Pattern</a:t>
                      </a:r>
                      <a:endParaRPr sz="1200">
                        <a:latin typeface="Proxima Nova"/>
                        <a:ea typeface="Proxima Nova"/>
                        <a:cs typeface="Proxima Nova"/>
                        <a:sym typeface="Proxima Nova"/>
                      </a:endParaRPr>
                    </a:p>
                  </a:txBody>
                  <a:tcPr marL="91425" marR="91425" marT="0" marB="0">
                    <a:solidFill>
                      <a:srgbClr val="C9DAF8"/>
                    </a:solidFill>
                  </a:tcPr>
                </a:tc>
                <a:tc>
                  <a:txBody>
                    <a:bodyPr/>
                    <a:lstStyle/>
                    <a:p>
                      <a:pPr marL="0" lvl="0" indent="0" algn="l" rtl="0">
                        <a:lnSpc>
                          <a:spcPct val="100000"/>
                        </a:lnSpc>
                        <a:spcBef>
                          <a:spcPts val="0"/>
                        </a:spcBef>
                        <a:spcAft>
                          <a:spcPts val="0"/>
                        </a:spcAft>
                        <a:buNone/>
                      </a:pPr>
                      <a:r>
                        <a:rPr lang="en-US" sz="1200" b="1" i="1">
                          <a:solidFill>
                            <a:srgbClr val="595959"/>
                          </a:solidFill>
                          <a:latin typeface="Proxima Nova"/>
                          <a:ea typeface="Proxima Nova"/>
                          <a:cs typeface="Proxima Nova"/>
                          <a:sym typeface="Proxima Nova"/>
                        </a:rPr>
                        <a:t>Objective</a:t>
                      </a:r>
                      <a:endParaRPr sz="1200" b="1" i="1">
                        <a:solidFill>
                          <a:srgbClr val="595959"/>
                        </a:solidFill>
                        <a:latin typeface="Proxima Nova"/>
                        <a:ea typeface="Proxima Nova"/>
                        <a:cs typeface="Proxima Nova"/>
                        <a:sym typeface="Proxima Nova"/>
                      </a:endParaRPr>
                    </a:p>
                  </a:txBody>
                  <a:tcPr marL="91425" marR="91425" marT="0" marB="0">
                    <a:solidFill>
                      <a:srgbClr val="C9DAF8"/>
                    </a:solidFill>
                  </a:tcPr>
                </a:tc>
                <a:tc>
                  <a:txBody>
                    <a:bodyPr/>
                    <a:lstStyle/>
                    <a:p>
                      <a:pPr marL="0" lvl="0" indent="0" algn="l" rtl="0">
                        <a:lnSpc>
                          <a:spcPct val="100000"/>
                        </a:lnSpc>
                        <a:spcBef>
                          <a:spcPts val="0"/>
                        </a:spcBef>
                        <a:spcAft>
                          <a:spcPts val="0"/>
                        </a:spcAft>
                        <a:buNone/>
                      </a:pPr>
                      <a:r>
                        <a:rPr lang="en-US" sz="1200" b="1" i="1">
                          <a:solidFill>
                            <a:srgbClr val="595959"/>
                          </a:solidFill>
                          <a:latin typeface="Proxima Nova"/>
                          <a:ea typeface="Proxima Nova"/>
                          <a:cs typeface="Proxima Nova"/>
                          <a:sym typeface="Proxima Nova"/>
                        </a:rPr>
                        <a:t>Business ROI</a:t>
                      </a:r>
                      <a:endParaRPr sz="1200" b="1" i="1">
                        <a:solidFill>
                          <a:srgbClr val="595959"/>
                        </a:solidFill>
                        <a:latin typeface="Proxima Nova"/>
                        <a:ea typeface="Proxima Nova"/>
                        <a:cs typeface="Proxima Nova"/>
                        <a:sym typeface="Proxima Nova"/>
                      </a:endParaRPr>
                    </a:p>
                  </a:txBody>
                  <a:tcPr marL="91425" marR="91425" marT="0" marB="0">
                    <a:solidFill>
                      <a:srgbClr val="C9DAF8"/>
                    </a:solidFill>
                  </a:tcPr>
                </a:tc>
                <a:extLst>
                  <a:ext uri="{0D108BD9-81ED-4DB2-BD59-A6C34878D82A}">
                    <a16:rowId xmlns:a16="http://schemas.microsoft.com/office/drawing/2014/main" val="10000"/>
                  </a:ext>
                </a:extLst>
              </a:tr>
              <a:tr h="514925">
                <a:tc>
                  <a:txBody>
                    <a:bodyPr/>
                    <a:lstStyle/>
                    <a:p>
                      <a:pPr marL="0" lvl="0" indent="0" algn="l" rtl="0">
                        <a:spcBef>
                          <a:spcPts val="0"/>
                        </a:spcBef>
                        <a:spcAft>
                          <a:spcPts val="0"/>
                        </a:spcAft>
                        <a:buNone/>
                      </a:pPr>
                      <a:endParaRPr/>
                    </a:p>
                  </a:txBody>
                  <a:tcPr marL="91425" marR="91425" marT="0" marB="0"/>
                </a:tc>
                <a:tc>
                  <a:txBody>
                    <a:bodyPr/>
                    <a:lstStyle/>
                    <a:p>
                      <a:pPr marL="0" lvl="0" indent="0" algn="l" rtl="0">
                        <a:lnSpc>
                          <a:spcPct val="115000"/>
                        </a:lnSpc>
                        <a:spcBef>
                          <a:spcPts val="0"/>
                        </a:spcBef>
                        <a:spcAft>
                          <a:spcPts val="0"/>
                        </a:spcAft>
                        <a:buNone/>
                      </a:pPr>
                      <a:r>
                        <a:rPr lang="en-US" sz="1100" b="1" i="1">
                          <a:solidFill>
                            <a:srgbClr val="595959"/>
                          </a:solidFill>
                          <a:latin typeface="Proxima Nova"/>
                          <a:ea typeface="Proxima Nova"/>
                          <a:cs typeface="Proxima Nova"/>
                          <a:sym typeface="Proxima Nova"/>
                        </a:rPr>
                        <a:t>Improving the fit </a:t>
                      </a:r>
                      <a:r>
                        <a:rPr lang="en-US" sz="1100">
                          <a:solidFill>
                            <a:srgbClr val="595959"/>
                          </a:solidFill>
                          <a:latin typeface="Proxima Nova"/>
                          <a:ea typeface="Proxima Nova"/>
                          <a:cs typeface="Proxima Nova"/>
                          <a:sym typeface="Proxima Nova"/>
                        </a:rPr>
                        <a:t>between a service, product, or offering to each individual user, customer, citizen, patient, etc.</a:t>
                      </a:r>
                      <a:endParaRPr sz="1100"/>
                    </a:p>
                  </a:txBody>
                  <a:tcPr marL="91425" marR="91425" marT="0" marB="0"/>
                </a:tc>
                <a:tc>
                  <a:txBody>
                    <a:bodyPr/>
                    <a:lstStyle/>
                    <a:p>
                      <a:pPr marL="0" lvl="0" indent="0" algn="l" rtl="0">
                        <a:lnSpc>
                          <a:spcPct val="115000"/>
                        </a:lnSpc>
                        <a:spcBef>
                          <a:spcPts val="0"/>
                        </a:spcBef>
                        <a:spcAft>
                          <a:spcPts val="0"/>
                        </a:spcAft>
                        <a:buNone/>
                      </a:pPr>
                      <a:r>
                        <a:rPr lang="en-US" sz="1100">
                          <a:solidFill>
                            <a:srgbClr val="595959"/>
                          </a:solidFill>
                          <a:latin typeface="Proxima Nova"/>
                          <a:ea typeface="Proxima Nova"/>
                          <a:cs typeface="Proxima Nova"/>
                          <a:sym typeface="Proxima Nova"/>
                        </a:rPr>
                        <a:t>Improve usage, increase conversion, greater satisfaction &amp; relevance</a:t>
                      </a:r>
                      <a:endParaRPr sz="1100">
                        <a:solidFill>
                          <a:srgbClr val="595959"/>
                        </a:solidFill>
                        <a:latin typeface="Proxima Nova"/>
                        <a:ea typeface="Proxima Nova"/>
                        <a:cs typeface="Proxima Nova"/>
                        <a:sym typeface="Proxima Nova"/>
                      </a:endParaRPr>
                    </a:p>
                  </a:txBody>
                  <a:tcPr marL="91425" marR="91425" marT="0" marB="0"/>
                </a:tc>
                <a:extLst>
                  <a:ext uri="{0D108BD9-81ED-4DB2-BD59-A6C34878D82A}">
                    <a16:rowId xmlns:a16="http://schemas.microsoft.com/office/drawing/2014/main" val="10001"/>
                  </a:ext>
                </a:extLst>
              </a:tr>
              <a:tr h="464975">
                <a:tc>
                  <a:txBody>
                    <a:bodyPr/>
                    <a:lstStyle/>
                    <a:p>
                      <a:pPr marL="0" lvl="0" indent="0" algn="l" rtl="0">
                        <a:spcBef>
                          <a:spcPts val="0"/>
                        </a:spcBef>
                        <a:spcAft>
                          <a:spcPts val="0"/>
                        </a:spcAft>
                        <a:buNone/>
                      </a:pPr>
                      <a:endParaRPr/>
                    </a:p>
                  </a:txBody>
                  <a:tcPr marL="91425" marR="91425" marT="0" marB="0"/>
                </a:tc>
                <a:tc>
                  <a:txBody>
                    <a:bodyPr/>
                    <a:lstStyle/>
                    <a:p>
                      <a:pPr marL="0" lvl="0" indent="0" algn="l" rtl="0">
                        <a:lnSpc>
                          <a:spcPct val="115000"/>
                        </a:lnSpc>
                        <a:spcBef>
                          <a:spcPts val="0"/>
                        </a:spcBef>
                        <a:spcAft>
                          <a:spcPts val="0"/>
                        </a:spcAft>
                        <a:buNone/>
                      </a:pPr>
                      <a:r>
                        <a:rPr lang="en-US" sz="1100" b="1" i="1">
                          <a:solidFill>
                            <a:srgbClr val="595959"/>
                          </a:solidFill>
                          <a:latin typeface="Proxima Nova"/>
                          <a:ea typeface="Proxima Nova"/>
                          <a:cs typeface="Proxima Nova"/>
                          <a:sym typeface="Proxima Nova"/>
                        </a:rPr>
                        <a:t>Providing natural language interaction </a:t>
                      </a:r>
                      <a:r>
                        <a:rPr lang="en-US" sz="1100">
                          <a:solidFill>
                            <a:srgbClr val="595959"/>
                          </a:solidFill>
                          <a:latin typeface="Proxima Nova"/>
                          <a:ea typeface="Proxima Nova"/>
                          <a:cs typeface="Proxima Nova"/>
                          <a:sym typeface="Proxima Nova"/>
                        </a:rPr>
                        <a:t>between machines and people</a:t>
                      </a:r>
                      <a:endParaRPr sz="1100" b="1"/>
                    </a:p>
                  </a:txBody>
                  <a:tcPr marL="91425" marR="91425" marT="0" marB="0"/>
                </a:tc>
                <a:tc>
                  <a:txBody>
                    <a:bodyPr/>
                    <a:lstStyle/>
                    <a:p>
                      <a:pPr marL="0" lvl="0" indent="0" algn="l" rtl="0">
                        <a:lnSpc>
                          <a:spcPct val="115000"/>
                        </a:lnSpc>
                        <a:spcBef>
                          <a:spcPts val="0"/>
                        </a:spcBef>
                        <a:spcAft>
                          <a:spcPts val="0"/>
                        </a:spcAft>
                        <a:buNone/>
                      </a:pPr>
                      <a:r>
                        <a:rPr lang="en-US" sz="1100">
                          <a:solidFill>
                            <a:srgbClr val="595959"/>
                          </a:solidFill>
                          <a:latin typeface="Proxima Nova"/>
                          <a:ea typeface="Proxima Nova"/>
                          <a:cs typeface="Proxima Nova"/>
                          <a:sym typeface="Proxima Nova"/>
                        </a:rPr>
                        <a:t>User self-service, cost reduction, 24/7 service, improved resolution</a:t>
                      </a:r>
                      <a:endParaRPr sz="1100">
                        <a:solidFill>
                          <a:srgbClr val="595959"/>
                        </a:solidFill>
                        <a:latin typeface="Proxima Nova"/>
                        <a:ea typeface="Proxima Nova"/>
                        <a:cs typeface="Proxima Nova"/>
                        <a:sym typeface="Proxima Nova"/>
                      </a:endParaRPr>
                    </a:p>
                  </a:txBody>
                  <a:tcPr marL="91425" marR="91425" marT="0" marB="0"/>
                </a:tc>
                <a:extLst>
                  <a:ext uri="{0D108BD9-81ED-4DB2-BD59-A6C34878D82A}">
                    <a16:rowId xmlns:a16="http://schemas.microsoft.com/office/drawing/2014/main" val="10002"/>
                  </a:ext>
                </a:extLst>
              </a:tr>
              <a:tr h="464975">
                <a:tc>
                  <a:txBody>
                    <a:bodyPr/>
                    <a:lstStyle/>
                    <a:p>
                      <a:pPr marL="0" lvl="0" indent="0" algn="l" rtl="0">
                        <a:spcBef>
                          <a:spcPts val="0"/>
                        </a:spcBef>
                        <a:spcAft>
                          <a:spcPts val="0"/>
                        </a:spcAft>
                        <a:buNone/>
                      </a:pPr>
                      <a:endParaRPr/>
                    </a:p>
                  </a:txBody>
                  <a:tcPr marL="91425" marR="91425" marT="0" marB="0"/>
                </a:tc>
                <a:tc>
                  <a:txBody>
                    <a:bodyPr/>
                    <a:lstStyle/>
                    <a:p>
                      <a:pPr marL="0" lvl="0" indent="0" algn="l" rtl="0">
                        <a:lnSpc>
                          <a:spcPct val="115000"/>
                        </a:lnSpc>
                        <a:spcBef>
                          <a:spcPts val="0"/>
                        </a:spcBef>
                        <a:spcAft>
                          <a:spcPts val="0"/>
                        </a:spcAft>
                        <a:buNone/>
                      </a:pPr>
                      <a:r>
                        <a:rPr lang="en-US" sz="1100">
                          <a:solidFill>
                            <a:srgbClr val="595959"/>
                          </a:solidFill>
                          <a:latin typeface="Proxima Nova"/>
                          <a:ea typeface="Proxima Nova"/>
                          <a:cs typeface="Proxima Nova"/>
                          <a:sym typeface="Proxima Nova"/>
                        </a:rPr>
                        <a:t>Systems that can operate</a:t>
                      </a:r>
                      <a:r>
                        <a:rPr lang="en-US" sz="1100" b="1" i="1">
                          <a:solidFill>
                            <a:srgbClr val="595959"/>
                          </a:solidFill>
                          <a:latin typeface="Proxima Nova"/>
                          <a:ea typeface="Proxima Nova"/>
                          <a:cs typeface="Proxima Nova"/>
                          <a:sym typeface="Proxima Nova"/>
                        </a:rPr>
                        <a:t> independent of human operation</a:t>
                      </a:r>
                      <a:endParaRPr sz="1100"/>
                    </a:p>
                  </a:txBody>
                  <a:tcPr marL="91425" marR="91425" marT="0" marB="0"/>
                </a:tc>
                <a:tc>
                  <a:txBody>
                    <a:bodyPr/>
                    <a:lstStyle/>
                    <a:p>
                      <a:pPr marL="0" lvl="0" indent="0" algn="l" rtl="0">
                        <a:lnSpc>
                          <a:spcPct val="115000"/>
                        </a:lnSpc>
                        <a:spcBef>
                          <a:spcPts val="0"/>
                        </a:spcBef>
                        <a:spcAft>
                          <a:spcPts val="0"/>
                        </a:spcAft>
                        <a:buNone/>
                      </a:pPr>
                      <a:r>
                        <a:rPr lang="en-US" sz="1100">
                          <a:solidFill>
                            <a:srgbClr val="595959"/>
                          </a:solidFill>
                          <a:latin typeface="Proxima Nova"/>
                          <a:ea typeface="Proxima Nova"/>
                          <a:cs typeface="Proxima Nova"/>
                          <a:sym typeface="Proxima Nova"/>
                        </a:rPr>
                        <a:t>Reduce labor cost, user self-service, 24/7 service, increase reliability</a:t>
                      </a:r>
                      <a:endParaRPr sz="1100"/>
                    </a:p>
                  </a:txBody>
                  <a:tcPr marL="91425" marR="91425" marT="0" marB="0"/>
                </a:tc>
                <a:extLst>
                  <a:ext uri="{0D108BD9-81ED-4DB2-BD59-A6C34878D82A}">
                    <a16:rowId xmlns:a16="http://schemas.microsoft.com/office/drawing/2014/main" val="10003"/>
                  </a:ext>
                </a:extLst>
              </a:tr>
              <a:tr h="558150">
                <a:tc>
                  <a:txBody>
                    <a:bodyPr/>
                    <a:lstStyle/>
                    <a:p>
                      <a:pPr marL="0" lvl="0" indent="0" algn="l" rtl="0">
                        <a:spcBef>
                          <a:spcPts val="0"/>
                        </a:spcBef>
                        <a:spcAft>
                          <a:spcPts val="0"/>
                        </a:spcAft>
                        <a:buNone/>
                      </a:pPr>
                      <a:endParaRPr/>
                    </a:p>
                  </a:txBody>
                  <a:tcPr marL="91425" marR="91425" marT="0" marB="0"/>
                </a:tc>
                <a:tc>
                  <a:txBody>
                    <a:bodyPr/>
                    <a:lstStyle/>
                    <a:p>
                      <a:pPr marL="0" lvl="0" indent="0" algn="l" rtl="0">
                        <a:lnSpc>
                          <a:spcPct val="115000"/>
                        </a:lnSpc>
                        <a:spcBef>
                          <a:spcPts val="0"/>
                        </a:spcBef>
                        <a:spcAft>
                          <a:spcPts val="0"/>
                        </a:spcAft>
                        <a:buNone/>
                      </a:pPr>
                      <a:r>
                        <a:rPr lang="en-US" sz="1100">
                          <a:solidFill>
                            <a:srgbClr val="595959"/>
                          </a:solidFill>
                          <a:latin typeface="Proxima Nova"/>
                          <a:ea typeface="Proxima Nova"/>
                          <a:cs typeface="Proxima Nova"/>
                          <a:sym typeface="Proxima Nova"/>
                        </a:rPr>
                        <a:t>Helping humans </a:t>
                      </a:r>
                      <a:r>
                        <a:rPr lang="en-US" sz="1100" b="1" i="1">
                          <a:solidFill>
                            <a:srgbClr val="595959"/>
                          </a:solidFill>
                          <a:latin typeface="Proxima Nova"/>
                          <a:ea typeface="Proxima Nova"/>
                          <a:cs typeface="Proxima Nova"/>
                          <a:sym typeface="Proxima Nova"/>
                        </a:rPr>
                        <a:t>make better decisions</a:t>
                      </a:r>
                      <a:endParaRPr sz="1100">
                        <a:latin typeface="Proxima Nova"/>
                        <a:ea typeface="Proxima Nova"/>
                        <a:cs typeface="Proxima Nova"/>
                        <a:sym typeface="Proxima Nova"/>
                      </a:endParaRPr>
                    </a:p>
                    <a:p>
                      <a:pPr marL="0" lvl="0" indent="0" algn="l" rtl="0">
                        <a:spcBef>
                          <a:spcPts val="0"/>
                        </a:spcBef>
                        <a:spcAft>
                          <a:spcPts val="0"/>
                        </a:spcAft>
                        <a:buNone/>
                      </a:pPr>
                      <a:endParaRPr sz="1100"/>
                    </a:p>
                  </a:txBody>
                  <a:tcPr marL="91425" marR="91425" marT="0" marB="0"/>
                </a:tc>
                <a:tc>
                  <a:txBody>
                    <a:bodyPr/>
                    <a:lstStyle/>
                    <a:p>
                      <a:pPr marL="0" lvl="0" indent="0" algn="l" rtl="0">
                        <a:lnSpc>
                          <a:spcPct val="115000"/>
                        </a:lnSpc>
                        <a:spcBef>
                          <a:spcPts val="0"/>
                        </a:spcBef>
                        <a:spcAft>
                          <a:spcPts val="0"/>
                        </a:spcAft>
                        <a:buNone/>
                      </a:pPr>
                      <a:r>
                        <a:rPr lang="en-US" sz="1100">
                          <a:solidFill>
                            <a:srgbClr val="595959"/>
                          </a:solidFill>
                          <a:latin typeface="Proxima Nova"/>
                          <a:ea typeface="Proxima Nova"/>
                          <a:cs typeface="Proxima Nova"/>
                          <a:sym typeface="Proxima Nova"/>
                        </a:rPr>
                        <a:t>increase reliability, decrease costs, better quality insights, risk reduction, better quality decisions</a:t>
                      </a:r>
                      <a:endParaRPr sz="1100"/>
                    </a:p>
                  </a:txBody>
                  <a:tcPr marL="91425" marR="91425" marT="0" marB="0"/>
                </a:tc>
                <a:extLst>
                  <a:ext uri="{0D108BD9-81ED-4DB2-BD59-A6C34878D82A}">
                    <a16:rowId xmlns:a16="http://schemas.microsoft.com/office/drawing/2014/main" val="10004"/>
                  </a:ext>
                </a:extLst>
              </a:tr>
              <a:tr h="457525">
                <a:tc>
                  <a:txBody>
                    <a:bodyPr/>
                    <a:lstStyle/>
                    <a:p>
                      <a:pPr marL="0" lvl="0" indent="0" algn="l" rtl="0">
                        <a:spcBef>
                          <a:spcPts val="0"/>
                        </a:spcBef>
                        <a:spcAft>
                          <a:spcPts val="0"/>
                        </a:spcAft>
                        <a:buNone/>
                      </a:pPr>
                      <a:endParaRPr/>
                    </a:p>
                  </a:txBody>
                  <a:tcPr marL="91425" marR="91425" marT="0" marB="0"/>
                </a:tc>
                <a:tc>
                  <a:txBody>
                    <a:bodyPr/>
                    <a:lstStyle/>
                    <a:p>
                      <a:pPr marL="0" lvl="0" indent="0" algn="l" rtl="0">
                        <a:lnSpc>
                          <a:spcPct val="115000"/>
                        </a:lnSpc>
                        <a:spcBef>
                          <a:spcPts val="0"/>
                        </a:spcBef>
                        <a:spcAft>
                          <a:spcPts val="0"/>
                        </a:spcAft>
                        <a:buNone/>
                      </a:pPr>
                      <a:r>
                        <a:rPr lang="en-US" sz="1100">
                          <a:solidFill>
                            <a:srgbClr val="595959"/>
                          </a:solidFill>
                          <a:latin typeface="Proxima Nova"/>
                          <a:ea typeface="Proxima Nova"/>
                          <a:cs typeface="Proxima Nova"/>
                          <a:sym typeface="Proxima Nova"/>
                        </a:rPr>
                        <a:t>Identify </a:t>
                      </a:r>
                      <a:r>
                        <a:rPr lang="en-US" sz="1100" b="1" i="1">
                          <a:solidFill>
                            <a:srgbClr val="595959"/>
                          </a:solidFill>
                          <a:latin typeface="Proxima Nova"/>
                          <a:ea typeface="Proxima Nova"/>
                          <a:cs typeface="Proxima Nova"/>
                          <a:sym typeface="Proxima Nova"/>
                        </a:rPr>
                        <a:t>which things are like others and which aren’t.</a:t>
                      </a:r>
                      <a:endParaRPr sz="1100" b="1" i="1"/>
                    </a:p>
                  </a:txBody>
                  <a:tcPr marL="91425" marR="91425" marT="0" marB="0"/>
                </a:tc>
                <a:tc>
                  <a:txBody>
                    <a:bodyPr/>
                    <a:lstStyle/>
                    <a:p>
                      <a:pPr marL="0" lvl="0" indent="0" algn="l" rtl="0">
                        <a:lnSpc>
                          <a:spcPct val="115000"/>
                        </a:lnSpc>
                        <a:spcBef>
                          <a:spcPts val="0"/>
                        </a:spcBef>
                        <a:spcAft>
                          <a:spcPts val="0"/>
                        </a:spcAft>
                        <a:buNone/>
                      </a:pPr>
                      <a:r>
                        <a:rPr lang="en-US" sz="1100">
                          <a:solidFill>
                            <a:srgbClr val="595959"/>
                          </a:solidFill>
                          <a:latin typeface="Proxima Nova"/>
                          <a:ea typeface="Proxima Nova"/>
                          <a:cs typeface="Proxima Nova"/>
                          <a:sym typeface="Proxima Nova"/>
                        </a:rPr>
                        <a:t>increase reliability, decrease costs, better quality insights, risk reduction, improved reliability</a:t>
                      </a:r>
                      <a:endParaRPr sz="1100"/>
                    </a:p>
                  </a:txBody>
                  <a:tcPr marL="91425" marR="91425" marT="0" marB="0"/>
                </a:tc>
                <a:extLst>
                  <a:ext uri="{0D108BD9-81ED-4DB2-BD59-A6C34878D82A}">
                    <a16:rowId xmlns:a16="http://schemas.microsoft.com/office/drawing/2014/main" val="10005"/>
                  </a:ext>
                </a:extLst>
              </a:tr>
              <a:tr h="457525">
                <a:tc>
                  <a:txBody>
                    <a:bodyPr/>
                    <a:lstStyle/>
                    <a:p>
                      <a:pPr marL="0" lvl="0" indent="0" algn="l" rtl="0">
                        <a:spcBef>
                          <a:spcPts val="0"/>
                        </a:spcBef>
                        <a:spcAft>
                          <a:spcPts val="0"/>
                        </a:spcAft>
                        <a:buNone/>
                      </a:pPr>
                      <a:endParaRPr/>
                    </a:p>
                  </a:txBody>
                  <a:tcPr marL="91425" marR="91425" marT="0" marB="0"/>
                </a:tc>
                <a:tc>
                  <a:txBody>
                    <a:bodyPr/>
                    <a:lstStyle/>
                    <a:p>
                      <a:pPr marL="0" lvl="0" indent="0" algn="l" rtl="0">
                        <a:lnSpc>
                          <a:spcPct val="115000"/>
                        </a:lnSpc>
                        <a:spcBef>
                          <a:spcPts val="0"/>
                        </a:spcBef>
                        <a:spcAft>
                          <a:spcPts val="0"/>
                        </a:spcAft>
                        <a:buNone/>
                      </a:pPr>
                      <a:r>
                        <a:rPr lang="en-US" sz="1100" b="1" i="1">
                          <a:solidFill>
                            <a:srgbClr val="595959"/>
                          </a:solidFill>
                          <a:latin typeface="Proxima Nova"/>
                          <a:ea typeface="Proxima Nova"/>
                          <a:cs typeface="Proxima Nova"/>
                          <a:sym typeface="Proxima Nova"/>
                        </a:rPr>
                        <a:t>Identify and understand the real world </a:t>
                      </a:r>
                      <a:r>
                        <a:rPr lang="en-US" sz="1100">
                          <a:solidFill>
                            <a:srgbClr val="595959"/>
                          </a:solidFill>
                          <a:latin typeface="Proxima Nova"/>
                          <a:ea typeface="Proxima Nova"/>
                          <a:cs typeface="Proxima Nova"/>
                          <a:sym typeface="Proxima Nova"/>
                        </a:rPr>
                        <a:t>&amp; unstructured data</a:t>
                      </a:r>
                      <a:endParaRPr sz="1100" b="1" i="1">
                        <a:solidFill>
                          <a:srgbClr val="595959"/>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100" b="1" i="1">
                        <a:solidFill>
                          <a:srgbClr val="595959"/>
                        </a:solidFill>
                        <a:latin typeface="Proxima Nova"/>
                        <a:ea typeface="Proxima Nova"/>
                        <a:cs typeface="Proxima Nova"/>
                        <a:sym typeface="Proxima Nova"/>
                      </a:endParaRPr>
                    </a:p>
                  </a:txBody>
                  <a:tcPr marL="91425" marR="91425" marT="0" marB="0"/>
                </a:tc>
                <a:tc>
                  <a:txBody>
                    <a:bodyPr/>
                    <a:lstStyle/>
                    <a:p>
                      <a:pPr marL="0" lvl="0" indent="0" algn="l" rtl="0">
                        <a:lnSpc>
                          <a:spcPct val="115000"/>
                        </a:lnSpc>
                        <a:spcBef>
                          <a:spcPts val="0"/>
                        </a:spcBef>
                        <a:spcAft>
                          <a:spcPts val="0"/>
                        </a:spcAft>
                        <a:buNone/>
                      </a:pPr>
                      <a:r>
                        <a:rPr lang="en-US" sz="1100">
                          <a:solidFill>
                            <a:srgbClr val="595959"/>
                          </a:solidFill>
                          <a:latin typeface="Proxima Nova"/>
                          <a:ea typeface="Proxima Nova"/>
                          <a:cs typeface="Proxima Nova"/>
                          <a:sym typeface="Proxima Nova"/>
                        </a:rPr>
                        <a:t>increase reliability, decrease costs, reduce labor costs, enhance services, reduce risk</a:t>
                      </a:r>
                      <a:endParaRPr sz="1100"/>
                    </a:p>
                  </a:txBody>
                  <a:tcPr marL="91425" marR="91425" marT="0" marB="0"/>
                </a:tc>
                <a:extLst>
                  <a:ext uri="{0D108BD9-81ED-4DB2-BD59-A6C34878D82A}">
                    <a16:rowId xmlns:a16="http://schemas.microsoft.com/office/drawing/2014/main" val="10006"/>
                  </a:ext>
                </a:extLst>
              </a:tr>
              <a:tr h="457525">
                <a:tc>
                  <a:txBody>
                    <a:bodyPr/>
                    <a:lstStyle/>
                    <a:p>
                      <a:pPr marL="0" lvl="0" indent="0" algn="l" rtl="0">
                        <a:spcBef>
                          <a:spcPts val="0"/>
                        </a:spcBef>
                        <a:spcAft>
                          <a:spcPts val="0"/>
                        </a:spcAft>
                        <a:buNone/>
                      </a:pPr>
                      <a:endParaRPr/>
                    </a:p>
                  </a:txBody>
                  <a:tcPr marL="91425" marR="91425" marT="0" marB="0"/>
                </a:tc>
                <a:tc>
                  <a:txBody>
                    <a:bodyPr/>
                    <a:lstStyle/>
                    <a:p>
                      <a:pPr marL="0" lvl="0" indent="0" algn="l" rtl="0">
                        <a:lnSpc>
                          <a:spcPct val="115000"/>
                        </a:lnSpc>
                        <a:spcBef>
                          <a:spcPts val="0"/>
                        </a:spcBef>
                        <a:spcAft>
                          <a:spcPts val="0"/>
                        </a:spcAft>
                        <a:buNone/>
                      </a:pPr>
                      <a:r>
                        <a:rPr lang="en-US" sz="1100">
                          <a:solidFill>
                            <a:srgbClr val="595959"/>
                          </a:solidFill>
                          <a:latin typeface="Proxima Nova"/>
                          <a:ea typeface="Proxima Nova"/>
                          <a:cs typeface="Proxima Nova"/>
                          <a:sym typeface="Proxima Nova"/>
                        </a:rPr>
                        <a:t>Systems that try to find the </a:t>
                      </a:r>
                      <a:r>
                        <a:rPr lang="en-US" sz="1100" b="1" i="1">
                          <a:solidFill>
                            <a:srgbClr val="595959"/>
                          </a:solidFill>
                          <a:latin typeface="Proxima Nova"/>
                          <a:ea typeface="Proxima Nova"/>
                          <a:cs typeface="Proxima Nova"/>
                          <a:sym typeface="Proxima Nova"/>
                        </a:rPr>
                        <a:t>optimal solution to a problem</a:t>
                      </a:r>
                      <a:endParaRPr sz="1100" b="1" i="1"/>
                    </a:p>
                  </a:txBody>
                  <a:tcPr marL="91425" marR="91425" marT="0" marB="0"/>
                </a:tc>
                <a:tc>
                  <a:txBody>
                    <a:bodyPr/>
                    <a:lstStyle/>
                    <a:p>
                      <a:pPr marL="0" lvl="0" indent="0" algn="l" rtl="0">
                        <a:lnSpc>
                          <a:spcPct val="115000"/>
                        </a:lnSpc>
                        <a:spcBef>
                          <a:spcPts val="0"/>
                        </a:spcBef>
                        <a:spcAft>
                          <a:spcPts val="0"/>
                        </a:spcAft>
                        <a:buNone/>
                      </a:pPr>
                      <a:r>
                        <a:rPr lang="en-US" sz="1100">
                          <a:solidFill>
                            <a:srgbClr val="595959"/>
                          </a:solidFill>
                          <a:latin typeface="Proxima Nova"/>
                          <a:ea typeface="Proxima Nova"/>
                          <a:cs typeface="Proxima Nova"/>
                          <a:sym typeface="Proxima Nova"/>
                        </a:rPr>
                        <a:t>Optimize operations, reduce costs, achieve competitive advantages</a:t>
                      </a:r>
                      <a:endParaRPr sz="1100"/>
                    </a:p>
                  </a:txBody>
                  <a:tcPr marL="91425" marR="91425" marT="0" marB="0"/>
                </a:tc>
                <a:extLst>
                  <a:ext uri="{0D108BD9-81ED-4DB2-BD59-A6C34878D82A}">
                    <a16:rowId xmlns:a16="http://schemas.microsoft.com/office/drawing/2014/main" val="10007"/>
                  </a:ext>
                </a:extLst>
              </a:tr>
            </a:tbl>
          </a:graphicData>
        </a:graphic>
      </p:graphicFrame>
      <p:pic>
        <p:nvPicPr>
          <p:cNvPr id="675" name="Google Shape;675;p97"/>
          <p:cNvPicPr preferRelativeResize="0"/>
          <p:nvPr/>
        </p:nvPicPr>
        <p:blipFill>
          <a:blip r:embed="rId3">
            <a:alphaModFix/>
          </a:blip>
          <a:stretch>
            <a:fillRect/>
          </a:stretch>
        </p:blipFill>
        <p:spPr>
          <a:xfrm>
            <a:off x="260730" y="1025188"/>
            <a:ext cx="1371600" cy="388620"/>
          </a:xfrm>
          <a:prstGeom prst="rect">
            <a:avLst/>
          </a:prstGeom>
          <a:noFill/>
          <a:ln>
            <a:noFill/>
          </a:ln>
        </p:spPr>
      </p:pic>
      <p:pic>
        <p:nvPicPr>
          <p:cNvPr id="676" name="Google Shape;676;p97"/>
          <p:cNvPicPr preferRelativeResize="0"/>
          <p:nvPr/>
        </p:nvPicPr>
        <p:blipFill>
          <a:blip r:embed="rId4">
            <a:alphaModFix/>
          </a:blip>
          <a:stretch>
            <a:fillRect/>
          </a:stretch>
        </p:blipFill>
        <p:spPr>
          <a:xfrm>
            <a:off x="260730" y="1496113"/>
            <a:ext cx="1371600" cy="438912"/>
          </a:xfrm>
          <a:prstGeom prst="rect">
            <a:avLst/>
          </a:prstGeom>
          <a:noFill/>
          <a:ln>
            <a:noFill/>
          </a:ln>
        </p:spPr>
      </p:pic>
      <p:pic>
        <p:nvPicPr>
          <p:cNvPr id="677" name="Google Shape;677;p97"/>
          <p:cNvPicPr preferRelativeResize="0"/>
          <p:nvPr/>
        </p:nvPicPr>
        <p:blipFill>
          <a:blip r:embed="rId5">
            <a:alphaModFix/>
          </a:blip>
          <a:stretch>
            <a:fillRect/>
          </a:stretch>
        </p:blipFill>
        <p:spPr>
          <a:xfrm>
            <a:off x="260730" y="2017362"/>
            <a:ext cx="1371600" cy="438912"/>
          </a:xfrm>
          <a:prstGeom prst="rect">
            <a:avLst/>
          </a:prstGeom>
          <a:noFill/>
          <a:ln>
            <a:noFill/>
          </a:ln>
        </p:spPr>
      </p:pic>
      <p:pic>
        <p:nvPicPr>
          <p:cNvPr id="678" name="Google Shape;678;p97"/>
          <p:cNvPicPr preferRelativeResize="0"/>
          <p:nvPr/>
        </p:nvPicPr>
        <p:blipFill>
          <a:blip r:embed="rId6">
            <a:alphaModFix/>
          </a:blip>
          <a:stretch>
            <a:fillRect/>
          </a:stretch>
        </p:blipFill>
        <p:spPr>
          <a:xfrm>
            <a:off x="260730" y="2456274"/>
            <a:ext cx="1371600" cy="443132"/>
          </a:xfrm>
          <a:prstGeom prst="rect">
            <a:avLst/>
          </a:prstGeom>
          <a:noFill/>
          <a:ln>
            <a:noFill/>
          </a:ln>
        </p:spPr>
      </p:pic>
      <p:pic>
        <p:nvPicPr>
          <p:cNvPr id="679" name="Google Shape;679;p97"/>
          <p:cNvPicPr preferRelativeResize="0"/>
          <p:nvPr/>
        </p:nvPicPr>
        <p:blipFill>
          <a:blip r:embed="rId7">
            <a:alphaModFix/>
          </a:blip>
          <a:stretch>
            <a:fillRect/>
          </a:stretch>
        </p:blipFill>
        <p:spPr>
          <a:xfrm>
            <a:off x="260730" y="2983613"/>
            <a:ext cx="1371600" cy="411480"/>
          </a:xfrm>
          <a:prstGeom prst="rect">
            <a:avLst/>
          </a:prstGeom>
          <a:noFill/>
          <a:ln>
            <a:noFill/>
          </a:ln>
        </p:spPr>
      </p:pic>
      <p:pic>
        <p:nvPicPr>
          <p:cNvPr id="680" name="Google Shape;680;p97"/>
          <p:cNvPicPr preferRelativeResize="0"/>
          <p:nvPr/>
        </p:nvPicPr>
        <p:blipFill>
          <a:blip r:embed="rId8">
            <a:alphaModFix/>
          </a:blip>
          <a:stretch>
            <a:fillRect/>
          </a:stretch>
        </p:blipFill>
        <p:spPr>
          <a:xfrm>
            <a:off x="260718" y="3471288"/>
            <a:ext cx="1371600" cy="411480"/>
          </a:xfrm>
          <a:prstGeom prst="rect">
            <a:avLst/>
          </a:prstGeom>
          <a:noFill/>
          <a:ln>
            <a:noFill/>
          </a:ln>
        </p:spPr>
      </p:pic>
      <p:pic>
        <p:nvPicPr>
          <p:cNvPr id="681" name="Google Shape;681;p97"/>
          <p:cNvPicPr preferRelativeResize="0"/>
          <p:nvPr/>
        </p:nvPicPr>
        <p:blipFill>
          <a:blip r:embed="rId9">
            <a:alphaModFix/>
          </a:blip>
          <a:stretch>
            <a:fillRect/>
          </a:stretch>
        </p:blipFill>
        <p:spPr>
          <a:xfrm>
            <a:off x="260730" y="3872663"/>
            <a:ext cx="1371600" cy="54864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8"/>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Short time to ROI: Augmented Intelligence</a:t>
            </a:r>
            <a:endParaRPr/>
          </a:p>
        </p:txBody>
      </p:sp>
      <p:sp>
        <p:nvSpPr>
          <p:cNvPr id="687" name="Google Shape;687;p98"/>
          <p:cNvSpPr txBox="1">
            <a:spLocks noGrp="1"/>
          </p:cNvSpPr>
          <p:nvPr>
            <p:ph type="body" idx="1"/>
          </p:nvPr>
        </p:nvSpPr>
        <p:spPr>
          <a:xfrm>
            <a:off x="439737" y="929325"/>
            <a:ext cx="4873800" cy="3108900"/>
          </a:xfrm>
          <a:prstGeom prst="rect">
            <a:avLst/>
          </a:prstGeom>
        </p:spPr>
        <p:txBody>
          <a:bodyPr spcFirstLastPara="1" wrap="square" lIns="91425" tIns="45700" rIns="91425" bIns="45700" anchor="t" anchorCtr="0">
            <a:noAutofit/>
          </a:bodyPr>
          <a:lstStyle/>
          <a:p>
            <a:pPr marL="457200" lvl="0" indent="-323850" algn="l" rtl="0">
              <a:spcBef>
                <a:spcPts val="751"/>
              </a:spcBef>
              <a:spcAft>
                <a:spcPts val="0"/>
              </a:spcAft>
              <a:buSzPts val="1500"/>
              <a:buChar char="●"/>
            </a:pPr>
            <a:r>
              <a:rPr lang="en-US" sz="1500" b="0"/>
              <a:t>Augmented Intelligence helps human ability to perform tasks faster or with more precision or accuracy. </a:t>
            </a:r>
            <a:endParaRPr sz="1500" b="0"/>
          </a:p>
          <a:p>
            <a:pPr marL="457200" lvl="0" indent="-323850" algn="l" rtl="0">
              <a:spcBef>
                <a:spcPts val="0"/>
              </a:spcBef>
              <a:spcAft>
                <a:spcPts val="0"/>
              </a:spcAft>
              <a:buSzPts val="1500"/>
              <a:buChar char="●"/>
            </a:pPr>
            <a:r>
              <a:rPr lang="en-US" sz="1500" b="0"/>
              <a:t>Decisions, at the end of the day, are still made by humans. </a:t>
            </a:r>
            <a:endParaRPr sz="1500" b="0"/>
          </a:p>
          <a:p>
            <a:pPr marL="914400" lvl="1" indent="-323850" algn="l" rtl="0">
              <a:spcBef>
                <a:spcPts val="0"/>
              </a:spcBef>
              <a:spcAft>
                <a:spcPts val="0"/>
              </a:spcAft>
              <a:buSzPts val="1500"/>
              <a:buChar char="○"/>
            </a:pPr>
            <a:r>
              <a:rPr lang="en-US" sz="1500" b="0"/>
              <a:t>We’re not replacing a human we’re just helping a human perform a task or function better/faster/more</a:t>
            </a:r>
            <a:r>
              <a:rPr lang="en-US" sz="1500"/>
              <a:t> accurately</a:t>
            </a:r>
            <a:endParaRPr sz="1300">
              <a:solidFill>
                <a:srgbClr val="0B5394"/>
              </a:solidFill>
            </a:endParaRPr>
          </a:p>
          <a:p>
            <a:pPr marL="457200" lvl="0" indent="-323850" algn="l" rtl="0">
              <a:spcBef>
                <a:spcPts val="0"/>
              </a:spcBef>
              <a:spcAft>
                <a:spcPts val="0"/>
              </a:spcAft>
              <a:buSzPts val="1500"/>
              <a:buChar char="●"/>
            </a:pPr>
            <a:r>
              <a:rPr lang="en-US" sz="1500"/>
              <a:t>Examples of Augmented Intelligence include:</a:t>
            </a:r>
            <a:endParaRPr sz="1500"/>
          </a:p>
          <a:p>
            <a:pPr marL="914400" lvl="1" indent="-323850" algn="l" rtl="0">
              <a:spcBef>
                <a:spcPts val="0"/>
              </a:spcBef>
              <a:spcAft>
                <a:spcPts val="0"/>
              </a:spcAft>
              <a:buSzPts val="1500"/>
              <a:buChar char="○"/>
            </a:pPr>
            <a:r>
              <a:rPr lang="en-US" sz="1500"/>
              <a:t>Spam Filters</a:t>
            </a:r>
            <a:endParaRPr sz="1500"/>
          </a:p>
          <a:p>
            <a:pPr marL="914400" lvl="1" indent="-323850" algn="l" rtl="0">
              <a:spcBef>
                <a:spcPts val="0"/>
              </a:spcBef>
              <a:spcAft>
                <a:spcPts val="0"/>
              </a:spcAft>
              <a:buSzPts val="1500"/>
              <a:buChar char="○"/>
            </a:pPr>
            <a:r>
              <a:rPr lang="en-US" sz="1500"/>
              <a:t>Semi-autonomous features of cars</a:t>
            </a:r>
            <a:endParaRPr sz="1500"/>
          </a:p>
          <a:p>
            <a:pPr marL="914400" lvl="1" indent="-323850" algn="l" rtl="0">
              <a:spcBef>
                <a:spcPts val="0"/>
              </a:spcBef>
              <a:spcAft>
                <a:spcPts val="0"/>
              </a:spcAft>
              <a:buSzPts val="1500"/>
              <a:buChar char="○"/>
            </a:pPr>
            <a:r>
              <a:rPr lang="en-US" sz="1500"/>
              <a:t>Medical Diagnosis Support</a:t>
            </a:r>
            <a:endParaRPr sz="1500"/>
          </a:p>
          <a:p>
            <a:pPr marL="914400" lvl="1" indent="-323850" algn="l" rtl="0">
              <a:spcBef>
                <a:spcPts val="0"/>
              </a:spcBef>
              <a:spcAft>
                <a:spcPts val="0"/>
              </a:spcAft>
              <a:buSzPts val="1500"/>
              <a:buChar char="○"/>
            </a:pPr>
            <a:r>
              <a:rPr lang="en-US" sz="1500"/>
              <a:t>Customer Service Assistance</a:t>
            </a:r>
            <a:endParaRPr sz="1500"/>
          </a:p>
          <a:p>
            <a:pPr marL="914400" lvl="1" indent="-323850" algn="l" rtl="0">
              <a:spcBef>
                <a:spcPts val="0"/>
              </a:spcBef>
              <a:spcAft>
                <a:spcPts val="0"/>
              </a:spcAft>
              <a:buSzPts val="1500"/>
              <a:buChar char="○"/>
            </a:pPr>
            <a:r>
              <a:rPr lang="en-US" sz="1500"/>
              <a:t>Creative Content Assistance</a:t>
            </a:r>
            <a:endParaRPr sz="1500"/>
          </a:p>
          <a:p>
            <a:pPr marL="1371600" lvl="2" indent="-323850" algn="l" rtl="0">
              <a:spcBef>
                <a:spcPts val="0"/>
              </a:spcBef>
              <a:spcAft>
                <a:spcPts val="0"/>
              </a:spcAft>
              <a:buSzPts val="1500"/>
              <a:buChar char="■"/>
            </a:pPr>
            <a:r>
              <a:rPr lang="en-US" sz="1500"/>
              <a:t>AI provides grammar corrections, tone suggestions, and content ideas</a:t>
            </a:r>
            <a:endParaRPr sz="1500"/>
          </a:p>
          <a:p>
            <a:pPr marL="0" lvl="0" indent="0" algn="l" rtl="0">
              <a:spcBef>
                <a:spcPts val="751"/>
              </a:spcBef>
              <a:spcAft>
                <a:spcPts val="0"/>
              </a:spcAft>
              <a:buNone/>
            </a:pPr>
            <a:endParaRPr sz="1400" b="0"/>
          </a:p>
          <a:p>
            <a:pPr marL="0" lvl="0" indent="0" algn="l" rtl="0">
              <a:spcBef>
                <a:spcPts val="751"/>
              </a:spcBef>
              <a:spcAft>
                <a:spcPts val="0"/>
              </a:spcAft>
              <a:buClr>
                <a:schemeClr val="dk1"/>
              </a:buClr>
              <a:buSzPts val="1100"/>
              <a:buFont typeface="Arial"/>
              <a:buNone/>
            </a:pPr>
            <a:endParaRPr sz="1400"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pic>
        <p:nvPicPr>
          <p:cNvPr id="688" name="Google Shape;688;p98"/>
          <p:cNvPicPr preferRelativeResize="0"/>
          <p:nvPr/>
        </p:nvPicPr>
        <p:blipFill>
          <a:blip r:embed="rId3">
            <a:alphaModFix/>
          </a:blip>
          <a:stretch>
            <a:fillRect/>
          </a:stretch>
        </p:blipFill>
        <p:spPr>
          <a:xfrm>
            <a:off x="5923700" y="1082251"/>
            <a:ext cx="2933700" cy="29337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a:spLocks noGrp="1"/>
          </p:cNvSpPr>
          <p:nvPr>
            <p:ph type="body" idx="1"/>
          </p:nvPr>
        </p:nvSpPr>
        <p:spPr>
          <a:xfrm>
            <a:off x="439750" y="1019675"/>
            <a:ext cx="5050500" cy="3108900"/>
          </a:xfrm>
          <a:prstGeom prst="rect">
            <a:avLst/>
          </a:prstGeom>
        </p:spPr>
        <p:txBody>
          <a:bodyPr spcFirstLastPara="1" wrap="square" lIns="91425" tIns="45700" rIns="91425" bIns="45700" anchor="t" anchorCtr="0">
            <a:noAutofit/>
          </a:bodyPr>
          <a:lstStyle/>
          <a:p>
            <a:pPr marL="457200" lvl="0" indent="-330200" algn="l" rtl="0">
              <a:spcBef>
                <a:spcPts val="751"/>
              </a:spcBef>
              <a:spcAft>
                <a:spcPts val="0"/>
              </a:spcAft>
              <a:buSzPts val="1600"/>
              <a:buChar char="●"/>
            </a:pPr>
            <a:r>
              <a:rPr lang="en-US" sz="1600" b="0"/>
              <a:t>Achieving the greater levels of </a:t>
            </a:r>
            <a:r>
              <a:rPr lang="en-US" sz="1600" i="1">
                <a:solidFill>
                  <a:srgbClr val="CC0000"/>
                </a:solidFill>
              </a:rPr>
              <a:t>productivity</a:t>
            </a:r>
            <a:endParaRPr sz="1600" i="1">
              <a:solidFill>
                <a:srgbClr val="CC0000"/>
              </a:solidFill>
            </a:endParaRPr>
          </a:p>
          <a:p>
            <a:pPr marL="457200" lvl="0" indent="-330200" algn="l" rtl="0">
              <a:spcBef>
                <a:spcPts val="751"/>
              </a:spcBef>
              <a:spcAft>
                <a:spcPts val="0"/>
              </a:spcAft>
              <a:buSzPts val="1600"/>
              <a:buChar char="●"/>
            </a:pPr>
            <a:r>
              <a:rPr lang="en-US" sz="1600" b="0"/>
              <a:t>Improving </a:t>
            </a:r>
            <a:r>
              <a:rPr lang="en-US" sz="1600" i="1">
                <a:solidFill>
                  <a:srgbClr val="CC0000"/>
                </a:solidFill>
              </a:rPr>
              <a:t>accuracy</a:t>
            </a:r>
            <a:endParaRPr sz="1600" b="0"/>
          </a:p>
          <a:p>
            <a:pPr marL="457200" lvl="0" indent="-330200" algn="l" rtl="0">
              <a:spcBef>
                <a:spcPts val="751"/>
              </a:spcBef>
              <a:spcAft>
                <a:spcPts val="0"/>
              </a:spcAft>
              <a:buSzPts val="1600"/>
              <a:buChar char="●"/>
            </a:pPr>
            <a:r>
              <a:rPr lang="en-US" sz="1600" b="0"/>
              <a:t>Improving </a:t>
            </a:r>
            <a:r>
              <a:rPr lang="en-US" sz="1600" i="1">
                <a:solidFill>
                  <a:srgbClr val="CC0000"/>
                </a:solidFill>
              </a:rPr>
              <a:t>reliability</a:t>
            </a:r>
            <a:endParaRPr sz="1600" b="0"/>
          </a:p>
          <a:p>
            <a:pPr marL="457200" marR="0" lvl="0" indent="-330200" algn="l" rtl="0">
              <a:lnSpc>
                <a:spcPct val="90000"/>
              </a:lnSpc>
              <a:spcBef>
                <a:spcPts val="751"/>
              </a:spcBef>
              <a:spcAft>
                <a:spcPts val="0"/>
              </a:spcAft>
              <a:buSzPts val="1600"/>
              <a:buChar char="●"/>
            </a:pPr>
            <a:r>
              <a:rPr lang="en-US" sz="1600" b="0"/>
              <a:t>Eliminating </a:t>
            </a:r>
            <a:r>
              <a:rPr lang="en-US" sz="1600" i="1">
                <a:solidFill>
                  <a:srgbClr val="CC0000"/>
                </a:solidFill>
              </a:rPr>
              <a:t>drudgery and dull tasks</a:t>
            </a:r>
            <a:endParaRPr sz="1600" b="0"/>
          </a:p>
          <a:p>
            <a:pPr marL="457200" lvl="0" indent="-330200" algn="l" rtl="0">
              <a:spcBef>
                <a:spcPts val="751"/>
              </a:spcBef>
              <a:spcAft>
                <a:spcPts val="0"/>
              </a:spcAft>
              <a:buSzPts val="1600"/>
              <a:buChar char="●"/>
            </a:pPr>
            <a:r>
              <a:rPr lang="en-US" sz="1600" b="0"/>
              <a:t>Achieving</a:t>
            </a:r>
            <a:r>
              <a:rPr lang="en-US" sz="1600" i="1">
                <a:solidFill>
                  <a:srgbClr val="CC0000"/>
                </a:solidFill>
              </a:rPr>
              <a:t> greater scale</a:t>
            </a:r>
            <a:endParaRPr sz="1600" b="0"/>
          </a:p>
          <a:p>
            <a:pPr marL="457200" lvl="0" indent="-330200" algn="l" rtl="0">
              <a:spcBef>
                <a:spcPts val="751"/>
              </a:spcBef>
              <a:spcAft>
                <a:spcPts val="0"/>
              </a:spcAft>
              <a:buSzPts val="1600"/>
              <a:buChar char="●"/>
            </a:pPr>
            <a:r>
              <a:rPr lang="en-US" sz="1600" b="0"/>
              <a:t>Enabling </a:t>
            </a:r>
            <a:r>
              <a:rPr lang="en-US" sz="1600" i="1">
                <a:solidFill>
                  <a:srgbClr val="CC0000"/>
                </a:solidFill>
              </a:rPr>
              <a:t>continuous monitoring and auditing</a:t>
            </a:r>
            <a:endParaRPr sz="1600" b="0"/>
          </a:p>
          <a:p>
            <a:pPr marL="457200" lvl="0" indent="-330200" algn="l" rtl="0">
              <a:spcBef>
                <a:spcPts val="751"/>
              </a:spcBef>
              <a:spcAft>
                <a:spcPts val="0"/>
              </a:spcAft>
              <a:buSzPts val="1600"/>
              <a:buChar char="●"/>
            </a:pPr>
            <a:r>
              <a:rPr lang="en-US" sz="1600" b="0"/>
              <a:t>Extracting </a:t>
            </a:r>
            <a:r>
              <a:rPr lang="en-US" sz="1600" i="1">
                <a:solidFill>
                  <a:srgbClr val="CC0000"/>
                </a:solidFill>
              </a:rPr>
              <a:t>more value from data</a:t>
            </a:r>
            <a:endParaRPr sz="1600" b="0"/>
          </a:p>
          <a:p>
            <a:pPr marL="457200" lvl="0" indent="-330200" algn="l" rtl="0">
              <a:spcBef>
                <a:spcPts val="751"/>
              </a:spcBef>
              <a:spcAft>
                <a:spcPts val="0"/>
              </a:spcAft>
              <a:buSzPts val="1600"/>
              <a:buChar char="●"/>
            </a:pPr>
            <a:r>
              <a:rPr lang="en-US" sz="1600" b="0"/>
              <a:t>Providing </a:t>
            </a:r>
            <a:r>
              <a:rPr lang="en-US" sz="1600" i="1">
                <a:solidFill>
                  <a:srgbClr val="CC0000"/>
                </a:solidFill>
              </a:rPr>
              <a:t>assistance to those in need</a:t>
            </a:r>
            <a:endParaRPr sz="1600" i="1">
              <a:solidFill>
                <a:srgbClr val="CC0000"/>
              </a:solidFill>
            </a:endParaRPr>
          </a:p>
          <a:p>
            <a:pPr marL="0" lvl="0" indent="0" algn="l" rtl="0">
              <a:spcBef>
                <a:spcPts val="751"/>
              </a:spcBef>
              <a:spcAft>
                <a:spcPts val="0"/>
              </a:spcAft>
              <a:buNone/>
            </a:pPr>
            <a:endParaRPr sz="1600" i="1">
              <a:solidFill>
                <a:srgbClr val="CC0000"/>
              </a:solidFill>
            </a:endParaRPr>
          </a:p>
          <a:p>
            <a:pPr marL="0" lvl="0" indent="0" algn="l" rtl="0">
              <a:spcBef>
                <a:spcPts val="751"/>
              </a:spcBef>
              <a:spcAft>
                <a:spcPts val="0"/>
              </a:spcAft>
              <a:buNone/>
            </a:pPr>
            <a:r>
              <a:rPr lang="en-US" sz="1800" i="1">
                <a:solidFill>
                  <a:srgbClr val="CC0000"/>
                </a:solidFill>
              </a:rPr>
              <a:t>The quest of intelligent machines is to understand intelligence. But…what is intelligence?</a:t>
            </a:r>
            <a:endParaRPr sz="1800" i="1">
              <a:solidFill>
                <a:srgbClr val="CC0000"/>
              </a:solidFill>
            </a:endParaRPr>
          </a:p>
        </p:txBody>
      </p:sp>
      <p:sp>
        <p:nvSpPr>
          <p:cNvPr id="202" name="Google Shape;202;p36"/>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can we do with an intelligent machine?</a:t>
            </a:r>
            <a:endParaRPr/>
          </a:p>
        </p:txBody>
      </p:sp>
      <p:pic>
        <p:nvPicPr>
          <p:cNvPr id="203" name="Google Shape;203;p36"/>
          <p:cNvPicPr preferRelativeResize="0"/>
          <p:nvPr/>
        </p:nvPicPr>
        <p:blipFill>
          <a:blip r:embed="rId3">
            <a:alphaModFix/>
          </a:blip>
          <a:stretch>
            <a:fillRect/>
          </a:stretch>
        </p:blipFill>
        <p:spPr>
          <a:xfrm>
            <a:off x="5490250" y="1295525"/>
            <a:ext cx="3196500" cy="25572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9"/>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en-US"/>
              <a:t>Short time to ROI: Conversational Systems</a:t>
            </a:r>
            <a:endParaRPr/>
          </a:p>
        </p:txBody>
      </p:sp>
      <p:sp>
        <p:nvSpPr>
          <p:cNvPr id="694" name="Google Shape;694;p99"/>
          <p:cNvSpPr txBox="1">
            <a:spLocks noGrp="1"/>
          </p:cNvSpPr>
          <p:nvPr>
            <p:ph type="body" idx="1"/>
          </p:nvPr>
        </p:nvSpPr>
        <p:spPr>
          <a:xfrm>
            <a:off x="439762" y="1163125"/>
            <a:ext cx="4873800" cy="3108900"/>
          </a:xfrm>
          <a:prstGeom prst="rect">
            <a:avLst/>
          </a:prstGeom>
        </p:spPr>
        <p:txBody>
          <a:bodyPr spcFirstLastPara="1" wrap="square" lIns="91425" tIns="45700" rIns="91425" bIns="45700" anchor="t" anchorCtr="0">
            <a:noAutofit/>
          </a:bodyPr>
          <a:lstStyle/>
          <a:p>
            <a:pPr marL="457200" lvl="0" indent="-311150" algn="l" rtl="0">
              <a:lnSpc>
                <a:spcPct val="115000"/>
              </a:lnSpc>
              <a:spcBef>
                <a:spcPts val="0"/>
              </a:spcBef>
              <a:spcAft>
                <a:spcPts val="0"/>
              </a:spcAft>
              <a:buClr>
                <a:schemeClr val="dk1"/>
              </a:buClr>
              <a:buSzPts val="1300"/>
              <a:buFont typeface="Calibri"/>
              <a:buChar char="●"/>
            </a:pPr>
            <a:r>
              <a:rPr lang="en-US" sz="1400" i="1">
                <a:solidFill>
                  <a:srgbClr val="CC0000"/>
                </a:solidFill>
              </a:rPr>
              <a:t>Chatbots and voice assistants can provide immediate ROI</a:t>
            </a:r>
            <a:endParaRPr sz="1300" i="1"/>
          </a:p>
          <a:p>
            <a:pPr marL="457200" lvl="0" indent="-311150" algn="l" rtl="0">
              <a:lnSpc>
                <a:spcPct val="115000"/>
              </a:lnSpc>
              <a:spcBef>
                <a:spcPts val="0"/>
              </a:spcBef>
              <a:spcAft>
                <a:spcPts val="0"/>
              </a:spcAft>
              <a:buClr>
                <a:schemeClr val="dk1"/>
              </a:buClr>
              <a:buSzPts val="1300"/>
              <a:buFont typeface="Calibri"/>
              <a:buChar char="●"/>
            </a:pPr>
            <a:r>
              <a:rPr lang="en-US" sz="1300" b="0"/>
              <a:t>Replacing documents and online help with immediate answers to questions</a:t>
            </a:r>
            <a:endParaRPr sz="1300" b="0"/>
          </a:p>
          <a:p>
            <a:pPr marL="457200" lvl="0" indent="-311150" algn="l" rtl="0">
              <a:lnSpc>
                <a:spcPct val="115000"/>
              </a:lnSpc>
              <a:spcBef>
                <a:spcPts val="0"/>
              </a:spcBef>
              <a:spcAft>
                <a:spcPts val="0"/>
              </a:spcAft>
              <a:buClr>
                <a:schemeClr val="dk1"/>
              </a:buClr>
              <a:buSzPts val="1300"/>
              <a:buFont typeface="Calibri"/>
              <a:buChar char="●"/>
            </a:pPr>
            <a:r>
              <a:rPr lang="en-US" sz="1300" b="0"/>
              <a:t>Using conversational agents to provide 24/7 customer support </a:t>
            </a:r>
            <a:endParaRPr sz="1300" b="0"/>
          </a:p>
          <a:p>
            <a:pPr marL="457200" lvl="0" indent="-311150" algn="l" rtl="0">
              <a:lnSpc>
                <a:spcPct val="115000"/>
              </a:lnSpc>
              <a:spcBef>
                <a:spcPts val="0"/>
              </a:spcBef>
              <a:spcAft>
                <a:spcPts val="0"/>
              </a:spcAft>
              <a:buClr>
                <a:schemeClr val="dk1"/>
              </a:buClr>
              <a:buSzPts val="1300"/>
              <a:buFont typeface="Calibri"/>
              <a:buChar char="●"/>
            </a:pPr>
            <a:r>
              <a:rPr lang="en-US" sz="1300" b="0"/>
              <a:t>Chatbots also can facilitate sales and marketing activities</a:t>
            </a:r>
            <a:endParaRPr sz="1300" b="0"/>
          </a:p>
          <a:p>
            <a:pPr marL="457200" lvl="0" indent="-311150" algn="l" rtl="0">
              <a:lnSpc>
                <a:spcPct val="115000"/>
              </a:lnSpc>
              <a:spcBef>
                <a:spcPts val="0"/>
              </a:spcBef>
              <a:spcAft>
                <a:spcPts val="0"/>
              </a:spcAft>
              <a:buClr>
                <a:schemeClr val="dk1"/>
              </a:buClr>
              <a:buSzPts val="1300"/>
              <a:buFont typeface="Calibri"/>
              <a:buChar char="●"/>
            </a:pPr>
            <a:r>
              <a:rPr lang="en-US" sz="1300" b="0"/>
              <a:t>Voice assistants provide instant access to information</a:t>
            </a:r>
            <a:endParaRPr sz="1300" b="0"/>
          </a:p>
          <a:p>
            <a:pPr marL="457200" lvl="0" indent="-311150" algn="l" rtl="0">
              <a:lnSpc>
                <a:spcPct val="115000"/>
              </a:lnSpc>
              <a:spcBef>
                <a:spcPts val="0"/>
              </a:spcBef>
              <a:spcAft>
                <a:spcPts val="0"/>
              </a:spcAft>
              <a:buClr>
                <a:schemeClr val="dk1"/>
              </a:buClr>
              <a:buSzPts val="1300"/>
              <a:buFont typeface="Calibri"/>
              <a:buChar char="●"/>
            </a:pPr>
            <a:r>
              <a:rPr lang="en-US" sz="1300" b="0"/>
              <a:t>Reduce call center load</a:t>
            </a:r>
            <a:endParaRPr sz="1300" b="0"/>
          </a:p>
          <a:p>
            <a:pPr marL="457200" lvl="0" indent="-311150" algn="l" rtl="0">
              <a:lnSpc>
                <a:spcPct val="115000"/>
              </a:lnSpc>
              <a:spcBef>
                <a:spcPts val="0"/>
              </a:spcBef>
              <a:spcAft>
                <a:spcPts val="0"/>
              </a:spcAft>
              <a:buClr>
                <a:schemeClr val="dk1"/>
              </a:buClr>
              <a:buSzPts val="1300"/>
              <a:buFont typeface="Calibri"/>
              <a:buChar char="●"/>
            </a:pPr>
            <a:r>
              <a:rPr lang="en-US" sz="1300" b="0"/>
              <a:t>Increase customer engagement</a:t>
            </a:r>
            <a:endParaRPr sz="1300" b="0"/>
          </a:p>
          <a:p>
            <a:pPr marL="457200" lvl="0" indent="-311150" algn="l" rtl="0">
              <a:lnSpc>
                <a:spcPct val="115000"/>
              </a:lnSpc>
              <a:spcBef>
                <a:spcPts val="0"/>
              </a:spcBef>
              <a:spcAft>
                <a:spcPts val="0"/>
              </a:spcAft>
              <a:buClr>
                <a:schemeClr val="dk1"/>
              </a:buClr>
              <a:buSzPts val="1300"/>
              <a:buFont typeface="Calibri"/>
              <a:buChar char="●"/>
            </a:pPr>
            <a:r>
              <a:rPr lang="en-US" sz="1300" b="0"/>
              <a:t>Improve cross-sell and up-sell of products</a:t>
            </a:r>
            <a:endParaRPr sz="1300" b="0"/>
          </a:p>
          <a:p>
            <a:pPr marL="457200" lvl="0" indent="-311150" algn="l" rtl="0">
              <a:lnSpc>
                <a:spcPct val="115000"/>
              </a:lnSpc>
              <a:spcBef>
                <a:spcPts val="0"/>
              </a:spcBef>
              <a:spcAft>
                <a:spcPts val="0"/>
              </a:spcAft>
              <a:buClr>
                <a:schemeClr val="dk1"/>
              </a:buClr>
              <a:buSzPts val="1300"/>
              <a:buFont typeface="Calibri"/>
              <a:buChar char="●"/>
            </a:pPr>
            <a:r>
              <a:rPr lang="en-US" sz="1300" b="0"/>
              <a:t>Improve customer satisfaction</a:t>
            </a:r>
            <a:endParaRPr sz="1300"/>
          </a:p>
        </p:txBody>
      </p:sp>
      <p:pic>
        <p:nvPicPr>
          <p:cNvPr id="695" name="Google Shape;695;p99"/>
          <p:cNvPicPr preferRelativeResize="0"/>
          <p:nvPr/>
        </p:nvPicPr>
        <p:blipFill>
          <a:blip r:embed="rId3">
            <a:alphaModFix/>
          </a:blip>
          <a:stretch>
            <a:fillRect/>
          </a:stretch>
        </p:blipFill>
        <p:spPr>
          <a:xfrm>
            <a:off x="5632250" y="1082250"/>
            <a:ext cx="3255600" cy="2495100"/>
          </a:xfrm>
          <a:prstGeom prst="roundRect">
            <a:avLst>
              <a:gd name="adj" fmla="val 16667"/>
            </a:avLst>
          </a:prstGeom>
          <a:noFill/>
          <a:ln>
            <a:noFill/>
          </a:ln>
          <a:effectLst>
            <a:outerShdw blurRad="57150" dist="19050" dir="5400000" algn="bl" rotWithShape="0">
              <a:srgbClr val="000000">
                <a:alpha val="50000"/>
              </a:srgbClr>
            </a:outerShdw>
          </a:effectLst>
        </p:spPr>
      </p:pic>
      <p:sp>
        <p:nvSpPr>
          <p:cNvPr id="696" name="Google Shape;696;p99"/>
          <p:cNvSpPr txBox="1"/>
          <p:nvPr/>
        </p:nvSpPr>
        <p:spPr>
          <a:xfrm>
            <a:off x="536275" y="3813525"/>
            <a:ext cx="65187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US" sz="1600" b="1" i="1">
                <a:solidFill>
                  <a:srgbClr val="CC0000"/>
                </a:solidFill>
                <a:latin typeface="Calibri"/>
                <a:ea typeface="Calibri"/>
                <a:cs typeface="Calibri"/>
                <a:sym typeface="Calibri"/>
              </a:rPr>
              <a:t>The tooling to enable broad adoption of conversational patterns of AI is very mature. This is a low-risk, high-return pattern for short-term ROI</a:t>
            </a:r>
            <a:endParaRPr sz="2200" b="1">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00"/>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Medium time to ROI: Predictive Analytics</a:t>
            </a:r>
            <a:endParaRPr/>
          </a:p>
        </p:txBody>
      </p:sp>
      <p:sp>
        <p:nvSpPr>
          <p:cNvPr id="702" name="Google Shape;702;p100"/>
          <p:cNvSpPr txBox="1">
            <a:spLocks noGrp="1"/>
          </p:cNvSpPr>
          <p:nvPr>
            <p:ph type="body" idx="1"/>
          </p:nvPr>
        </p:nvSpPr>
        <p:spPr>
          <a:xfrm>
            <a:off x="439750" y="1198600"/>
            <a:ext cx="5566500" cy="31383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Clr>
                <a:schemeClr val="dk1"/>
              </a:buClr>
              <a:buSzPts val="1400"/>
              <a:buFont typeface="Calibri"/>
              <a:buChar char="●"/>
            </a:pPr>
            <a:r>
              <a:rPr lang="en-US" sz="1400" b="0"/>
              <a:t>Predictive analytics can provide significant ROI</a:t>
            </a:r>
            <a:endParaRPr sz="1400" b="0"/>
          </a:p>
          <a:p>
            <a:pPr marL="457200" lvl="0" indent="-317500" algn="l" rtl="0">
              <a:lnSpc>
                <a:spcPct val="115000"/>
              </a:lnSpc>
              <a:spcBef>
                <a:spcPts val="0"/>
              </a:spcBef>
              <a:spcAft>
                <a:spcPts val="0"/>
              </a:spcAft>
              <a:buClr>
                <a:schemeClr val="dk1"/>
              </a:buClr>
              <a:buSzPts val="1400"/>
              <a:buFont typeface="Calibri"/>
              <a:buChar char="●"/>
            </a:pPr>
            <a:r>
              <a:rPr lang="en-US" sz="1400" b="0"/>
              <a:t>However, it takes time to validate the results of predictive analytics systems</a:t>
            </a:r>
            <a:endParaRPr sz="1400" b="0"/>
          </a:p>
          <a:p>
            <a:pPr marL="457200" lvl="0" indent="-317500" algn="l" rtl="0">
              <a:lnSpc>
                <a:spcPct val="115000"/>
              </a:lnSpc>
              <a:spcBef>
                <a:spcPts val="0"/>
              </a:spcBef>
              <a:spcAft>
                <a:spcPts val="0"/>
              </a:spcAft>
              <a:buClr>
                <a:schemeClr val="dk1"/>
              </a:buClr>
              <a:buSzPts val="1400"/>
              <a:buFont typeface="Calibri"/>
              <a:buChar char="●"/>
            </a:pPr>
            <a:r>
              <a:rPr lang="en-US" sz="1400" b="0"/>
              <a:t>Predictive analytics can provide significant financial benefit to organizations: through cost savings, revenue and discovery of business opportunities</a:t>
            </a:r>
            <a:endParaRPr sz="1400" b="0"/>
          </a:p>
          <a:p>
            <a:pPr marL="457200" lvl="0" indent="-317500" algn="l" rtl="0">
              <a:lnSpc>
                <a:spcPct val="115000"/>
              </a:lnSpc>
              <a:spcBef>
                <a:spcPts val="0"/>
              </a:spcBef>
              <a:spcAft>
                <a:spcPts val="0"/>
              </a:spcAft>
              <a:buClr>
                <a:schemeClr val="dk1"/>
              </a:buClr>
              <a:buSzPts val="1400"/>
              <a:buFont typeface="Calibri"/>
              <a:buChar char="●"/>
            </a:pPr>
            <a:r>
              <a:rPr lang="en-US" sz="1400" b="0"/>
              <a:t>Decision support systems can help reduce risk</a:t>
            </a:r>
            <a:endParaRPr sz="1400" b="0"/>
          </a:p>
          <a:p>
            <a:pPr marL="457200" lvl="0" indent="-317500" algn="l" rtl="0">
              <a:lnSpc>
                <a:spcPct val="115000"/>
              </a:lnSpc>
              <a:spcBef>
                <a:spcPts val="0"/>
              </a:spcBef>
              <a:spcAft>
                <a:spcPts val="0"/>
              </a:spcAft>
              <a:buClr>
                <a:schemeClr val="dk1"/>
              </a:buClr>
              <a:buSzPts val="1400"/>
              <a:buFont typeface="Calibri"/>
              <a:buChar char="●"/>
            </a:pPr>
            <a:r>
              <a:rPr lang="en-US" sz="1400" b="0"/>
              <a:t>Predictive analytics systems can keep an eye on markets and competition</a:t>
            </a:r>
            <a:endParaRPr sz="1400" b="0"/>
          </a:p>
          <a:p>
            <a:pPr marL="457200" lvl="0" indent="-317500" algn="l" rtl="0">
              <a:lnSpc>
                <a:spcPct val="115000"/>
              </a:lnSpc>
              <a:spcBef>
                <a:spcPts val="0"/>
              </a:spcBef>
              <a:spcAft>
                <a:spcPts val="0"/>
              </a:spcAft>
              <a:buClr>
                <a:schemeClr val="dk1"/>
              </a:buClr>
              <a:buSzPts val="1400"/>
              <a:buFont typeface="Calibri"/>
              <a:buChar char="●"/>
            </a:pPr>
            <a:r>
              <a:rPr lang="en-US" sz="1400" b="0"/>
              <a:t>While it takes longer to show results for predictive analytics and decision-support systems, the high value of ROI is significant</a:t>
            </a:r>
            <a:endParaRPr sz="1400" b="0"/>
          </a:p>
          <a:p>
            <a:pPr marL="0" lvl="0" indent="0" algn="ctr" rtl="0">
              <a:lnSpc>
                <a:spcPct val="115000"/>
              </a:lnSpc>
              <a:spcBef>
                <a:spcPts val="1200"/>
              </a:spcBef>
              <a:spcAft>
                <a:spcPts val="1200"/>
              </a:spcAft>
              <a:buNone/>
            </a:pPr>
            <a:endParaRPr sz="1200"/>
          </a:p>
        </p:txBody>
      </p:sp>
      <p:pic>
        <p:nvPicPr>
          <p:cNvPr id="703" name="Google Shape;703;p100"/>
          <p:cNvPicPr preferRelativeResize="0"/>
          <p:nvPr/>
        </p:nvPicPr>
        <p:blipFill>
          <a:blip r:embed="rId3">
            <a:alphaModFix/>
          </a:blip>
          <a:stretch>
            <a:fillRect/>
          </a:stretch>
        </p:blipFill>
        <p:spPr>
          <a:xfrm>
            <a:off x="6006250" y="1198600"/>
            <a:ext cx="2910000" cy="1920300"/>
          </a:xfrm>
          <a:prstGeom prst="roundRect">
            <a:avLst>
              <a:gd name="adj" fmla="val 0"/>
            </a:avLst>
          </a:prstGeom>
          <a:noFill/>
          <a:ln>
            <a:noFill/>
          </a:ln>
          <a:effectLst>
            <a:outerShdw blurRad="57150" dist="19050" dir="5400000" algn="bl" rotWithShape="0">
              <a:srgbClr val="000000">
                <a:alpha val="50000"/>
              </a:srgbClr>
            </a:outerShdw>
          </a:effectLst>
        </p:spPr>
      </p:pic>
      <p:sp>
        <p:nvSpPr>
          <p:cNvPr id="704" name="Google Shape;704;p100"/>
          <p:cNvSpPr txBox="1"/>
          <p:nvPr/>
        </p:nvSpPr>
        <p:spPr>
          <a:xfrm>
            <a:off x="846150" y="3980375"/>
            <a:ext cx="72696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US" b="1" i="1">
                <a:solidFill>
                  <a:srgbClr val="CC0000"/>
                </a:solidFill>
                <a:latin typeface="Calibri"/>
                <a:ea typeface="Calibri"/>
                <a:cs typeface="Calibri"/>
                <a:sym typeface="Calibri"/>
              </a:rPr>
              <a:t>Proper staging, evaluation, and scaling of predictive analytics and AI-enabled decision support systems can deliver significant ROI</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01"/>
          <p:cNvSpPr txBox="1">
            <a:spLocks noGrp="1"/>
          </p:cNvSpPr>
          <p:nvPr>
            <p:ph type="body" idx="1"/>
          </p:nvPr>
        </p:nvSpPr>
        <p:spPr>
          <a:xfrm>
            <a:off x="3793524" y="1234125"/>
            <a:ext cx="4893300" cy="3108900"/>
          </a:xfrm>
          <a:prstGeom prst="rect">
            <a:avLst/>
          </a:prstGeom>
        </p:spPr>
        <p:txBody>
          <a:bodyPr spcFirstLastPara="1" wrap="square" lIns="91425" tIns="45700" rIns="91425" bIns="45700" anchor="t" anchorCtr="0">
            <a:noAutofit/>
          </a:bodyPr>
          <a:lstStyle/>
          <a:p>
            <a:pPr marL="457200" marR="0" lvl="0" indent="-311150" algn="l" rtl="0">
              <a:lnSpc>
                <a:spcPct val="115000"/>
              </a:lnSpc>
              <a:spcBef>
                <a:spcPts val="0"/>
              </a:spcBef>
              <a:spcAft>
                <a:spcPts val="0"/>
              </a:spcAft>
              <a:buClr>
                <a:schemeClr val="dk1"/>
              </a:buClr>
              <a:buSzPts val="1300"/>
              <a:buFont typeface="Calibri"/>
              <a:buChar char="●"/>
            </a:pPr>
            <a:r>
              <a:rPr lang="en-US" sz="1400" i="1">
                <a:solidFill>
                  <a:srgbClr val="CC0000"/>
                </a:solidFill>
              </a:rPr>
              <a:t>Autonomous projects take the longest time to ROI</a:t>
            </a:r>
            <a:endParaRPr sz="1400" i="1">
              <a:solidFill>
                <a:srgbClr val="CC0000"/>
              </a:solidFill>
            </a:endParaRPr>
          </a:p>
          <a:p>
            <a:pPr marL="457200" lvl="0" indent="-317500" algn="l" rtl="0">
              <a:spcBef>
                <a:spcPts val="0"/>
              </a:spcBef>
              <a:spcAft>
                <a:spcPts val="0"/>
              </a:spcAft>
              <a:buSzPts val="1400"/>
              <a:buChar char="●"/>
            </a:pPr>
            <a:r>
              <a:rPr lang="en-US" sz="1400" b="0"/>
              <a:t>Autonomous Business Process is not an exception</a:t>
            </a:r>
            <a:endParaRPr sz="1400" b="0"/>
          </a:p>
          <a:p>
            <a:pPr marL="914400" lvl="1" indent="-317500" algn="l" rtl="0">
              <a:spcBef>
                <a:spcPts val="0"/>
              </a:spcBef>
              <a:spcAft>
                <a:spcPts val="0"/>
              </a:spcAft>
              <a:buSzPts val="1400"/>
              <a:buChar char="○"/>
            </a:pPr>
            <a:r>
              <a:rPr lang="en-US" sz="1400"/>
              <a:t>Cognitive automation is not the same as Autonomous Business Process</a:t>
            </a:r>
            <a:endParaRPr sz="1400"/>
          </a:p>
          <a:p>
            <a:pPr marL="457200" lvl="0" indent="-317500" algn="l" rtl="0">
              <a:spcBef>
                <a:spcPts val="0"/>
              </a:spcBef>
              <a:spcAft>
                <a:spcPts val="0"/>
              </a:spcAft>
              <a:buSzPts val="1400"/>
              <a:buChar char="●"/>
            </a:pPr>
            <a:r>
              <a:rPr lang="en-US" sz="1400" b="0"/>
              <a:t>Fully autonomous vehicles still aren’t a reality</a:t>
            </a:r>
            <a:endParaRPr sz="1400" b="0"/>
          </a:p>
          <a:p>
            <a:pPr marL="457200" lvl="0" indent="-317500" algn="l" rtl="0">
              <a:spcBef>
                <a:spcPts val="0"/>
              </a:spcBef>
              <a:spcAft>
                <a:spcPts val="0"/>
              </a:spcAft>
              <a:buSzPts val="1400"/>
              <a:buChar char="●"/>
            </a:pPr>
            <a:r>
              <a:rPr lang="en-US" sz="1400" b="0"/>
              <a:t>Fully autonomous business process isn’t here yet either</a:t>
            </a:r>
            <a:endParaRPr sz="1400" b="0"/>
          </a:p>
          <a:p>
            <a:pPr marL="457200" lvl="0" indent="-317500" algn="l" rtl="0">
              <a:spcBef>
                <a:spcPts val="0"/>
              </a:spcBef>
              <a:spcAft>
                <a:spcPts val="0"/>
              </a:spcAft>
              <a:buSzPts val="1400"/>
              <a:buChar char="●"/>
            </a:pPr>
            <a:r>
              <a:rPr lang="en-US" sz="1400" b="0"/>
              <a:t>Autonomous robots are starting to make an appearance, but ROI is unclear</a:t>
            </a:r>
            <a:endParaRPr sz="1400" b="0"/>
          </a:p>
          <a:p>
            <a:pPr marL="457200" lvl="0" indent="-317500" algn="l" rtl="0">
              <a:spcBef>
                <a:spcPts val="0"/>
              </a:spcBef>
              <a:spcAft>
                <a:spcPts val="0"/>
              </a:spcAft>
              <a:buSzPts val="1400"/>
              <a:buChar char="●"/>
            </a:pPr>
            <a:r>
              <a:rPr lang="en-US" sz="1400" b="0"/>
              <a:t>Autonomous retail is still an experiment</a:t>
            </a:r>
            <a:endParaRPr sz="1400" b="0"/>
          </a:p>
          <a:p>
            <a:pPr marL="0" lvl="0" indent="0" algn="l" rtl="0">
              <a:spcBef>
                <a:spcPts val="751"/>
              </a:spcBef>
              <a:spcAft>
                <a:spcPts val="0"/>
              </a:spcAft>
              <a:buNone/>
            </a:pPr>
            <a:endParaRPr sz="1400"/>
          </a:p>
        </p:txBody>
      </p:sp>
      <p:sp>
        <p:nvSpPr>
          <p:cNvPr id="710" name="Google Shape;710;p101"/>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Longer time to ROI: Autonomous activities</a:t>
            </a:r>
            <a:endParaRPr/>
          </a:p>
        </p:txBody>
      </p:sp>
      <p:pic>
        <p:nvPicPr>
          <p:cNvPr id="711" name="Google Shape;711;p101"/>
          <p:cNvPicPr preferRelativeResize="0"/>
          <p:nvPr/>
        </p:nvPicPr>
        <p:blipFill>
          <a:blip r:embed="rId3">
            <a:alphaModFix/>
          </a:blip>
          <a:stretch>
            <a:fillRect/>
          </a:stretch>
        </p:blipFill>
        <p:spPr>
          <a:xfrm>
            <a:off x="272925" y="1234125"/>
            <a:ext cx="3353700" cy="2246400"/>
          </a:xfrm>
          <a:prstGeom prst="roundRect">
            <a:avLst>
              <a:gd name="adj" fmla="val 10079"/>
            </a:avLst>
          </a:prstGeom>
          <a:noFill/>
          <a:ln>
            <a:noFill/>
          </a:ln>
          <a:effectLst>
            <a:outerShdw blurRad="57150" dist="19050" dir="5400000" algn="bl" rotWithShape="0">
              <a:srgbClr val="000000">
                <a:alpha val="50000"/>
              </a:srgbClr>
            </a:outerShdw>
          </a:effectLst>
        </p:spPr>
      </p:pic>
      <p:sp>
        <p:nvSpPr>
          <p:cNvPr id="712" name="Google Shape;712;p101"/>
          <p:cNvSpPr txBox="1"/>
          <p:nvPr/>
        </p:nvSpPr>
        <p:spPr>
          <a:xfrm>
            <a:off x="4136725" y="3175725"/>
            <a:ext cx="4325400" cy="1048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US" sz="1700" b="1" i="1">
                <a:solidFill>
                  <a:srgbClr val="CC0000"/>
                </a:solidFill>
                <a:latin typeface="Calibri"/>
                <a:ea typeface="Calibri"/>
                <a:cs typeface="Calibri"/>
                <a:sym typeface="Calibri"/>
              </a:rPr>
              <a:t>Autonomy requires intelligence systems to perform at near-perfect levels, so only embark if you have long time horizons for ROI</a:t>
            </a:r>
            <a:endParaRPr sz="1700" b="1" i="1">
              <a:solidFill>
                <a:srgbClr val="CC0000"/>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02"/>
          <p:cNvSpPr txBox="1">
            <a:spLocks noGrp="1"/>
          </p:cNvSpPr>
          <p:nvPr>
            <p:ph type="title"/>
          </p:nvPr>
        </p:nvSpPr>
        <p:spPr>
          <a:xfrm>
            <a:off x="285888" y="132144"/>
            <a:ext cx="8247000" cy="804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600"/>
              <a:buFont typeface="Calibri"/>
              <a:buNone/>
            </a:pPr>
            <a:r>
              <a:rPr lang="en-US"/>
              <a:t>Team Interaction: What’s your AI Project’s ROI?</a:t>
            </a:r>
            <a:endParaRPr/>
          </a:p>
        </p:txBody>
      </p:sp>
      <p:grpSp>
        <p:nvGrpSpPr>
          <p:cNvPr id="718" name="Google Shape;718;p102"/>
          <p:cNvGrpSpPr/>
          <p:nvPr/>
        </p:nvGrpSpPr>
        <p:grpSpPr>
          <a:xfrm>
            <a:off x="8119487" y="277644"/>
            <a:ext cx="697595" cy="659102"/>
            <a:chOff x="6553200" y="194400"/>
            <a:chExt cx="776400" cy="684000"/>
          </a:xfrm>
        </p:grpSpPr>
        <p:pic>
          <p:nvPicPr>
            <p:cNvPr id="719" name="Google Shape;719;p102"/>
            <p:cNvPicPr preferRelativeResize="0"/>
            <p:nvPr/>
          </p:nvPicPr>
          <p:blipFill rotWithShape="1">
            <a:blip r:embed="rId3">
              <a:alphaModFix/>
            </a:blip>
            <a:srcRect/>
            <a:stretch/>
          </p:blipFill>
          <p:spPr>
            <a:xfrm>
              <a:off x="6590178" y="194400"/>
              <a:ext cx="702600" cy="684000"/>
            </a:xfrm>
            <a:prstGeom prst="ellipse">
              <a:avLst/>
            </a:prstGeom>
            <a:noFill/>
            <a:ln>
              <a:noFill/>
            </a:ln>
          </p:spPr>
        </p:pic>
        <p:sp>
          <p:nvSpPr>
            <p:cNvPr id="720" name="Google Shape;720;p102"/>
            <p:cNvSpPr txBox="1"/>
            <p:nvPr/>
          </p:nvSpPr>
          <p:spPr>
            <a:xfrm>
              <a:off x="6553200" y="383254"/>
              <a:ext cx="776400" cy="26370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051" b="1">
                  <a:solidFill>
                    <a:schemeClr val="dk1"/>
                  </a:solidFill>
                  <a:latin typeface="Calibri"/>
                  <a:ea typeface="Calibri"/>
                  <a:cs typeface="Calibri"/>
                  <a:sym typeface="Calibri"/>
                </a:rPr>
                <a:t> 65 min.</a:t>
              </a:r>
              <a:endParaRPr/>
            </a:p>
          </p:txBody>
        </p:sp>
      </p:grpSp>
      <p:sp>
        <p:nvSpPr>
          <p:cNvPr id="721" name="Google Shape;721;p102"/>
          <p:cNvSpPr txBox="1">
            <a:spLocks noGrp="1"/>
          </p:cNvSpPr>
          <p:nvPr>
            <p:ph type="body" idx="1"/>
          </p:nvPr>
        </p:nvSpPr>
        <p:spPr>
          <a:xfrm>
            <a:off x="439750" y="784375"/>
            <a:ext cx="6850800" cy="35355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US" sz="1200"/>
              <a:t> Step 1: Identify an AI project your organization can adopt (30 minutes)</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US" sz="1200" b="0"/>
              <a:t>Explore the realities behind fears and concerns and develop solutions collaboratively.</a:t>
            </a:r>
            <a:endParaRPr sz="1200" b="0"/>
          </a:p>
          <a:p>
            <a:pPr marL="0" lvl="0" indent="0" algn="l" rtl="0">
              <a:lnSpc>
                <a:spcPct val="115000"/>
              </a:lnSpc>
              <a:spcBef>
                <a:spcPts val="0"/>
              </a:spcBef>
              <a:spcAft>
                <a:spcPts val="0"/>
              </a:spcAft>
              <a:buNone/>
            </a:pPr>
            <a:r>
              <a:rPr lang="en-US" sz="1200" b="0"/>
              <a:t>Why do these fears and concerns exist? </a:t>
            </a:r>
            <a:endParaRPr sz="1200" b="0"/>
          </a:p>
          <a:p>
            <a:pPr marL="457200" lvl="0" indent="-304800" algn="l" rtl="0">
              <a:lnSpc>
                <a:spcPct val="115000"/>
              </a:lnSpc>
              <a:spcBef>
                <a:spcPts val="0"/>
              </a:spcBef>
              <a:spcAft>
                <a:spcPts val="0"/>
              </a:spcAft>
              <a:buSzPts val="1200"/>
              <a:buChar char="➔"/>
            </a:pPr>
            <a:r>
              <a:rPr lang="en-US" sz="1200" b="0"/>
              <a:t>Determine which pattern(s) of AI the project includes</a:t>
            </a:r>
            <a:endParaRPr sz="1200" b="0"/>
          </a:p>
          <a:p>
            <a:pPr marL="457200" lvl="0" indent="-304800" algn="l" rtl="0">
              <a:lnSpc>
                <a:spcPct val="115000"/>
              </a:lnSpc>
              <a:spcBef>
                <a:spcPts val="0"/>
              </a:spcBef>
              <a:spcAft>
                <a:spcPts val="0"/>
              </a:spcAft>
              <a:buSzPts val="1200"/>
              <a:buChar char="➔"/>
            </a:pPr>
            <a:r>
              <a:rPr lang="en-US" sz="1200" b="0"/>
              <a:t>Determine how to control the scope of the project and start with the smallest problem</a:t>
            </a:r>
            <a:endParaRPr sz="1200" b="0"/>
          </a:p>
          <a:p>
            <a:pPr marL="457200" lvl="0" indent="-304800" algn="l" rtl="0">
              <a:lnSpc>
                <a:spcPct val="115000"/>
              </a:lnSpc>
              <a:spcBef>
                <a:spcPts val="0"/>
              </a:spcBef>
              <a:spcAft>
                <a:spcPts val="0"/>
              </a:spcAft>
              <a:buSzPts val="1200"/>
              <a:buChar char="➔"/>
            </a:pPr>
            <a:r>
              <a:rPr lang="en-US" sz="1200" b="0"/>
              <a:t>Determine ROI of project</a:t>
            </a:r>
            <a:endParaRPr sz="1200" b="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US" sz="1200"/>
              <a:t>Step 2: Rapid Presentations (30 minutes)</a:t>
            </a:r>
            <a:endParaRPr sz="1200"/>
          </a:p>
          <a:p>
            <a:pPr marL="0" lvl="0" indent="0" algn="l" rtl="0">
              <a:lnSpc>
                <a:spcPct val="115000"/>
              </a:lnSpc>
              <a:spcBef>
                <a:spcPts val="0"/>
              </a:spcBef>
              <a:spcAft>
                <a:spcPts val="0"/>
              </a:spcAft>
              <a:buNone/>
            </a:pPr>
            <a:r>
              <a:rPr lang="en-US" sz="1200" b="0"/>
              <a:t>Each team of 7 (10 teams total) will have 3 minutes to share insights and solutions with the larger group. </a:t>
            </a:r>
            <a:endParaRPr sz="1200" b="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US" sz="1200"/>
              <a:t>Step 3:Wrap-Up and Takeaways (5 Minutes)</a:t>
            </a:r>
            <a:endParaRPr sz="1200"/>
          </a:p>
          <a:p>
            <a:pPr marL="0" lvl="0" indent="0" algn="l" rtl="0">
              <a:lnSpc>
                <a:spcPct val="115000"/>
              </a:lnSpc>
              <a:spcBef>
                <a:spcPts val="0"/>
              </a:spcBef>
              <a:spcAft>
                <a:spcPts val="0"/>
              </a:spcAft>
              <a:buNone/>
            </a:pPr>
            <a:r>
              <a:rPr lang="en-US" sz="1200" b="0"/>
              <a:t>Recap project ideas, which pattern(s) most occurred, and what the ROI looks like</a:t>
            </a:r>
            <a:endParaRPr sz="1200" b="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457200" lvl="0" indent="0" algn="l" rtl="0">
              <a:lnSpc>
                <a:spcPct val="115000"/>
              </a:lnSpc>
              <a:spcBef>
                <a:spcPts val="0"/>
              </a:spcBef>
              <a:spcAft>
                <a:spcPts val="0"/>
              </a:spcAft>
              <a:buNone/>
            </a:pPr>
            <a:endParaRPr sz="1100">
              <a:latin typeface="Arial"/>
              <a:ea typeface="Arial"/>
              <a:cs typeface="Arial"/>
              <a:sym typeface="Arial"/>
            </a:endParaRPr>
          </a:p>
          <a:p>
            <a:pPr marL="0" marR="0" lvl="0" indent="0" algn="l" rtl="0">
              <a:lnSpc>
                <a:spcPct val="90000"/>
              </a:lnSpc>
              <a:spcBef>
                <a:spcPts val="751"/>
              </a:spcBef>
              <a:spcAft>
                <a:spcPts val="0"/>
              </a:spcAft>
              <a:buNone/>
            </a:pPr>
            <a:endParaRPr sz="1100">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03"/>
          <p:cNvSpPr txBox="1">
            <a:spLocks noGrp="1"/>
          </p:cNvSpPr>
          <p:nvPr>
            <p:ph type="body" idx="1"/>
          </p:nvPr>
        </p:nvSpPr>
        <p:spPr>
          <a:xfrm>
            <a:off x="439738" y="1132114"/>
            <a:ext cx="8247000" cy="105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73D0"/>
              </a:buClr>
              <a:buSzPts val="2600"/>
              <a:buNone/>
            </a:pPr>
            <a:r>
              <a:rPr lang="en-US"/>
              <a:t>Part III:</a:t>
            </a:r>
            <a:endParaRPr/>
          </a:p>
        </p:txBody>
      </p:sp>
      <p:sp>
        <p:nvSpPr>
          <p:cNvPr id="727" name="Google Shape;727;p103"/>
          <p:cNvSpPr txBox="1">
            <a:spLocks noGrp="1"/>
          </p:cNvSpPr>
          <p:nvPr>
            <p:ph type="body" idx="2"/>
          </p:nvPr>
        </p:nvSpPr>
        <p:spPr>
          <a:xfrm>
            <a:off x="439738" y="2364784"/>
            <a:ext cx="8247000" cy="1209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F3864"/>
              </a:buClr>
              <a:buSzPts val="3200"/>
              <a:buNone/>
            </a:pPr>
            <a:r>
              <a:rPr lang="en-US"/>
              <a:t>Dealing with AI Challenges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04"/>
          <p:cNvSpPr txBox="1"/>
          <p:nvPr/>
        </p:nvSpPr>
        <p:spPr>
          <a:xfrm>
            <a:off x="-224875" y="863950"/>
            <a:ext cx="7337700" cy="2709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200" b="1">
                <a:solidFill>
                  <a:schemeClr val="dk1"/>
                </a:solidFill>
                <a:latin typeface="Lato"/>
                <a:ea typeface="Lato"/>
                <a:cs typeface="Lato"/>
                <a:sym typeface="Lato"/>
              </a:rPr>
              <a:t>80%+ of AI Projects Fail</a:t>
            </a:r>
            <a:endParaRPr>
              <a:solidFill>
                <a:schemeClr val="dk1"/>
              </a:solidFill>
            </a:endParaRPr>
          </a:p>
        </p:txBody>
      </p:sp>
      <p:pic>
        <p:nvPicPr>
          <p:cNvPr id="733" name="Google Shape;733;p104"/>
          <p:cNvPicPr preferRelativeResize="0"/>
          <p:nvPr/>
        </p:nvPicPr>
        <p:blipFill>
          <a:blip r:embed="rId3">
            <a:alphaModFix/>
          </a:blip>
          <a:stretch>
            <a:fillRect/>
          </a:stretch>
        </p:blipFill>
        <p:spPr>
          <a:xfrm>
            <a:off x="6589650" y="937312"/>
            <a:ext cx="2562300" cy="25623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5"/>
          <p:cNvSpPr txBox="1">
            <a:spLocks noGrp="1"/>
          </p:cNvSpPr>
          <p:nvPr>
            <p:ph type="body" idx="1"/>
          </p:nvPr>
        </p:nvSpPr>
        <p:spPr>
          <a:xfrm>
            <a:off x="444725" y="1057200"/>
            <a:ext cx="7686000" cy="3138300"/>
          </a:xfrm>
          <a:prstGeom prst="rect">
            <a:avLst/>
          </a:prstGeom>
        </p:spPr>
        <p:txBody>
          <a:bodyPr spcFirstLastPara="1" wrap="square" lIns="91425" tIns="45700" rIns="91425" bIns="45700" anchor="t" anchorCtr="0">
            <a:noAutofit/>
          </a:bodyPr>
          <a:lstStyle/>
          <a:p>
            <a:pPr marL="0" lvl="0" indent="0" algn="ctr" rtl="0">
              <a:spcBef>
                <a:spcPts val="751"/>
              </a:spcBef>
              <a:spcAft>
                <a:spcPts val="0"/>
              </a:spcAft>
              <a:buNone/>
            </a:pPr>
            <a:r>
              <a:rPr lang="en-US" sz="6000" i="1"/>
              <a:t>AI projects are NOT like traditional software development projects</a:t>
            </a:r>
            <a:endParaRPr sz="6000"/>
          </a:p>
        </p:txBody>
      </p:sp>
      <p:sp>
        <p:nvSpPr>
          <p:cNvPr id="739" name="Google Shape;739;p105"/>
          <p:cNvSpPr txBox="1"/>
          <p:nvPr/>
        </p:nvSpPr>
        <p:spPr>
          <a:xfrm>
            <a:off x="0" y="327150"/>
            <a:ext cx="4376100" cy="571500"/>
          </a:xfrm>
          <a:prstGeom prst="rect">
            <a:avLst/>
          </a:prstGeom>
          <a:gradFill>
            <a:gsLst>
              <a:gs pos="0">
                <a:srgbClr val="DB0000"/>
              </a:gs>
              <a:gs pos="100000">
                <a:srgbClr val="540303"/>
              </a:gs>
            </a:gsLst>
            <a:lin ang="5400012" scaled="0"/>
          </a:gradFill>
          <a:ln>
            <a:noFill/>
          </a:ln>
          <a:effectLst>
            <a:outerShdw blurRad="57150" dist="19050" dir="5400000" algn="bl" rotWithShape="0">
              <a:srgbClr val="000000">
                <a:alpha val="50000"/>
              </a:srgbClr>
            </a:outerShdw>
          </a:effectLst>
        </p:spPr>
        <p:txBody>
          <a:bodyPr spcFirstLastPara="1" wrap="square" lIns="45725" tIns="22850" rIns="45725" bIns="22850" anchor="ctr" anchorCtr="0">
            <a:normAutofit/>
          </a:bodyPr>
          <a:lstStyle/>
          <a:p>
            <a:pPr marL="0" lvl="0" indent="0" algn="ctr" rtl="0">
              <a:spcBef>
                <a:spcPts val="0"/>
              </a:spcBef>
              <a:spcAft>
                <a:spcPts val="0"/>
              </a:spcAft>
              <a:buNone/>
            </a:pPr>
            <a:r>
              <a:rPr lang="en-US" sz="2200" b="1">
                <a:solidFill>
                  <a:srgbClr val="E7EFF4"/>
                </a:solidFill>
                <a:latin typeface="Lato"/>
                <a:ea typeface="Lato"/>
                <a:cs typeface="Lato"/>
                <a:sym typeface="Lato"/>
              </a:rPr>
              <a:t>AI Failure Reason</a:t>
            </a:r>
            <a:endParaRPr sz="2200" b="1">
              <a:solidFill>
                <a:srgbClr val="E7EFF4"/>
              </a:solidFill>
              <a:latin typeface="Lato"/>
              <a:ea typeface="Lato"/>
              <a:cs typeface="Lato"/>
              <a:sym typeface="Lat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06"/>
          <p:cNvSpPr txBox="1">
            <a:spLocks noGrp="1"/>
          </p:cNvSpPr>
          <p:nvPr>
            <p:ph type="body" idx="1"/>
          </p:nvPr>
        </p:nvSpPr>
        <p:spPr>
          <a:xfrm>
            <a:off x="439745" y="1198600"/>
            <a:ext cx="4627800" cy="3138300"/>
          </a:xfrm>
          <a:prstGeom prst="rect">
            <a:avLst/>
          </a:prstGeom>
        </p:spPr>
        <p:txBody>
          <a:bodyPr spcFirstLastPara="1" wrap="square" lIns="91425" tIns="45700" rIns="91425" bIns="45700" anchor="t" anchorCtr="0">
            <a:noAutofit/>
          </a:bodyPr>
          <a:lstStyle/>
          <a:p>
            <a:pPr marL="457200" lvl="0" indent="-330200" algn="l" rtl="0">
              <a:lnSpc>
                <a:spcPct val="115000"/>
              </a:lnSpc>
              <a:spcBef>
                <a:spcPts val="751"/>
              </a:spcBef>
              <a:spcAft>
                <a:spcPts val="0"/>
              </a:spcAft>
              <a:buSzPts val="1600"/>
              <a:buChar char="●"/>
            </a:pPr>
            <a:r>
              <a:rPr lang="en-US" sz="1600" b="0"/>
              <a:t>If you run your AI Projects like you run your Application Development Projects </a:t>
            </a:r>
            <a:r>
              <a:rPr lang="en-US" sz="1600" b="0" i="1"/>
              <a:t>you’re going to find out the hard way that it won’t work.</a:t>
            </a:r>
            <a:endParaRPr sz="1600" b="0" i="1"/>
          </a:p>
          <a:p>
            <a:pPr marL="457200" lvl="0" indent="0" algn="l" rtl="0">
              <a:lnSpc>
                <a:spcPct val="115000"/>
              </a:lnSpc>
              <a:spcBef>
                <a:spcPts val="751"/>
              </a:spcBef>
              <a:spcAft>
                <a:spcPts val="0"/>
              </a:spcAft>
              <a:buNone/>
            </a:pPr>
            <a:endParaRPr sz="1600" i="1"/>
          </a:p>
          <a:p>
            <a:pPr marL="0" lvl="0" indent="0" algn="l" rtl="0">
              <a:spcBef>
                <a:spcPts val="751"/>
              </a:spcBef>
              <a:spcAft>
                <a:spcPts val="0"/>
              </a:spcAft>
              <a:buNone/>
            </a:pPr>
            <a:endParaRPr sz="1800" b="0"/>
          </a:p>
          <a:p>
            <a:pPr marL="0" lvl="0" indent="0" algn="ctr" rtl="0">
              <a:spcBef>
                <a:spcPts val="751"/>
              </a:spcBef>
              <a:spcAft>
                <a:spcPts val="0"/>
              </a:spcAft>
              <a:buNone/>
            </a:pPr>
            <a:r>
              <a:rPr lang="en-US" sz="2400"/>
              <a:t>The Seven Patterns of AI</a:t>
            </a:r>
            <a:endParaRPr sz="240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sp>
        <p:nvSpPr>
          <p:cNvPr id="745" name="Google Shape;745;p106"/>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is Not About Application Development: It’s about Data</a:t>
            </a:r>
            <a:endParaRPr/>
          </a:p>
        </p:txBody>
      </p:sp>
      <p:pic>
        <p:nvPicPr>
          <p:cNvPr id="746" name="Google Shape;746;p106"/>
          <p:cNvPicPr preferRelativeResize="0"/>
          <p:nvPr/>
        </p:nvPicPr>
        <p:blipFill>
          <a:blip r:embed="rId3">
            <a:alphaModFix/>
          </a:blip>
          <a:stretch>
            <a:fillRect/>
          </a:stretch>
        </p:blipFill>
        <p:spPr>
          <a:xfrm>
            <a:off x="5067476" y="1037099"/>
            <a:ext cx="3329875" cy="33807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7"/>
          <p:cNvSpPr txBox="1">
            <a:spLocks noGrp="1"/>
          </p:cNvSpPr>
          <p:nvPr>
            <p:ph type="body" idx="1"/>
          </p:nvPr>
        </p:nvSpPr>
        <p:spPr>
          <a:xfrm>
            <a:off x="723900" y="1188125"/>
            <a:ext cx="6992700" cy="2772000"/>
          </a:xfrm>
          <a:prstGeom prst="rect">
            <a:avLst/>
          </a:prstGeom>
        </p:spPr>
        <p:txBody>
          <a:bodyPr spcFirstLastPara="1" wrap="square" lIns="91425" tIns="45700" rIns="91425" bIns="45700" anchor="t" anchorCtr="0">
            <a:noAutofit/>
          </a:bodyPr>
          <a:lstStyle/>
          <a:p>
            <a:pPr marL="0" lvl="0" indent="0" algn="ctr" rtl="0">
              <a:spcBef>
                <a:spcPts val="751"/>
              </a:spcBef>
              <a:spcAft>
                <a:spcPts val="0"/>
              </a:spcAft>
              <a:buNone/>
            </a:pPr>
            <a:r>
              <a:rPr lang="en-US" sz="6000" i="1"/>
              <a:t>The ROI is not justified by the project</a:t>
            </a:r>
            <a:endParaRPr sz="6000"/>
          </a:p>
        </p:txBody>
      </p:sp>
      <p:sp>
        <p:nvSpPr>
          <p:cNvPr id="752" name="Google Shape;752;p107"/>
          <p:cNvSpPr txBox="1"/>
          <p:nvPr/>
        </p:nvSpPr>
        <p:spPr>
          <a:xfrm>
            <a:off x="0" y="327150"/>
            <a:ext cx="4376100" cy="571500"/>
          </a:xfrm>
          <a:prstGeom prst="rect">
            <a:avLst/>
          </a:prstGeom>
          <a:gradFill>
            <a:gsLst>
              <a:gs pos="0">
                <a:srgbClr val="DB0000"/>
              </a:gs>
              <a:gs pos="100000">
                <a:srgbClr val="540303"/>
              </a:gs>
            </a:gsLst>
            <a:lin ang="5400012" scaled="0"/>
          </a:gradFill>
          <a:ln>
            <a:noFill/>
          </a:ln>
          <a:effectLst>
            <a:outerShdw blurRad="57150" dist="19050" dir="5400000" algn="bl" rotWithShape="0">
              <a:srgbClr val="000000">
                <a:alpha val="50000"/>
              </a:srgbClr>
            </a:outerShdw>
          </a:effectLst>
        </p:spPr>
        <p:txBody>
          <a:bodyPr spcFirstLastPara="1" wrap="square" lIns="45725" tIns="22850" rIns="45725" bIns="22850" anchor="ctr" anchorCtr="0">
            <a:normAutofit/>
          </a:bodyPr>
          <a:lstStyle/>
          <a:p>
            <a:pPr marL="0" lvl="0" indent="0" algn="ctr" rtl="0">
              <a:spcBef>
                <a:spcPts val="0"/>
              </a:spcBef>
              <a:spcAft>
                <a:spcPts val="0"/>
              </a:spcAft>
              <a:buNone/>
            </a:pPr>
            <a:r>
              <a:rPr lang="en-US" sz="2200" b="1">
                <a:solidFill>
                  <a:srgbClr val="E7EFF4"/>
                </a:solidFill>
                <a:latin typeface="Lato"/>
                <a:ea typeface="Lato"/>
                <a:cs typeface="Lato"/>
                <a:sym typeface="Lato"/>
              </a:rPr>
              <a:t>AI Failure Reason</a:t>
            </a:r>
            <a:endParaRPr sz="2200" b="1">
              <a:solidFill>
                <a:srgbClr val="E7EFF4"/>
              </a:solidFill>
              <a:latin typeface="Lato"/>
              <a:ea typeface="Lato"/>
              <a:cs typeface="Lato"/>
              <a:sym typeface="La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08"/>
          <p:cNvSpPr txBox="1">
            <a:spLocks noGrp="1"/>
          </p:cNvSpPr>
          <p:nvPr>
            <p:ph type="body" idx="1"/>
          </p:nvPr>
        </p:nvSpPr>
        <p:spPr>
          <a:xfrm>
            <a:off x="439738" y="1246482"/>
            <a:ext cx="3931800" cy="31089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751"/>
              </a:spcBef>
              <a:spcAft>
                <a:spcPts val="0"/>
              </a:spcAft>
              <a:buSzPts val="1400"/>
              <a:buChar char="➔"/>
            </a:pPr>
            <a:r>
              <a:rPr lang="en-US" sz="1400" i="1"/>
              <a:t>Why was the AI project started?</a:t>
            </a:r>
            <a:endParaRPr sz="1400" i="1"/>
          </a:p>
          <a:p>
            <a:pPr marL="457200" lvl="0" indent="-317500" algn="l" rtl="0">
              <a:lnSpc>
                <a:spcPct val="115000"/>
              </a:lnSpc>
              <a:spcBef>
                <a:spcPts val="0"/>
              </a:spcBef>
              <a:spcAft>
                <a:spcPts val="0"/>
              </a:spcAft>
              <a:buSzPts val="1400"/>
              <a:buChar char="➔"/>
            </a:pPr>
            <a:r>
              <a:rPr lang="en-US" sz="1400" i="1"/>
              <a:t>What is the specific ROI?</a:t>
            </a:r>
            <a:endParaRPr sz="1400" i="1"/>
          </a:p>
          <a:p>
            <a:pPr marL="914400" lvl="1" indent="-317500" algn="l" rtl="0">
              <a:lnSpc>
                <a:spcPct val="115000"/>
              </a:lnSpc>
              <a:spcBef>
                <a:spcPts val="0"/>
              </a:spcBef>
              <a:spcAft>
                <a:spcPts val="0"/>
              </a:spcAft>
              <a:buSzPts val="1400"/>
              <a:buChar char="◆"/>
            </a:pPr>
            <a:r>
              <a:rPr lang="en-US" sz="1400" b="0"/>
              <a:t>Cost savings</a:t>
            </a:r>
            <a:endParaRPr sz="1400" b="0"/>
          </a:p>
          <a:p>
            <a:pPr marL="914400" lvl="1" indent="-317500" algn="l" rtl="0">
              <a:lnSpc>
                <a:spcPct val="115000"/>
              </a:lnSpc>
              <a:spcBef>
                <a:spcPts val="0"/>
              </a:spcBef>
              <a:spcAft>
                <a:spcPts val="0"/>
              </a:spcAft>
              <a:buSzPts val="1400"/>
              <a:buChar char="◆"/>
            </a:pPr>
            <a:r>
              <a:rPr lang="en-US" sz="1400" b="0"/>
              <a:t>Time savings</a:t>
            </a:r>
            <a:endParaRPr sz="1400" b="0"/>
          </a:p>
          <a:p>
            <a:pPr marL="914400" lvl="1" indent="-317500" algn="l" rtl="0">
              <a:lnSpc>
                <a:spcPct val="115000"/>
              </a:lnSpc>
              <a:spcBef>
                <a:spcPts val="0"/>
              </a:spcBef>
              <a:spcAft>
                <a:spcPts val="0"/>
              </a:spcAft>
              <a:buSzPts val="1400"/>
              <a:buChar char="◆"/>
            </a:pPr>
            <a:r>
              <a:rPr lang="en-US" sz="1400" b="0"/>
              <a:t>Resource savings</a:t>
            </a:r>
            <a:endParaRPr sz="1400" b="0"/>
          </a:p>
          <a:p>
            <a:pPr marL="914400" lvl="1" indent="-317500" algn="l" rtl="0">
              <a:lnSpc>
                <a:spcPct val="115000"/>
              </a:lnSpc>
              <a:spcBef>
                <a:spcPts val="0"/>
              </a:spcBef>
              <a:spcAft>
                <a:spcPts val="0"/>
              </a:spcAft>
              <a:buSzPts val="1400"/>
              <a:buChar char="◆"/>
            </a:pPr>
            <a:r>
              <a:rPr lang="en-US" sz="1400" b="0"/>
              <a:t>Improved compliance</a:t>
            </a:r>
            <a:endParaRPr sz="1400" b="0"/>
          </a:p>
          <a:p>
            <a:pPr marL="914400" lvl="1" indent="-317500" algn="l" rtl="0">
              <a:lnSpc>
                <a:spcPct val="115000"/>
              </a:lnSpc>
              <a:spcBef>
                <a:spcPts val="0"/>
              </a:spcBef>
              <a:spcAft>
                <a:spcPts val="0"/>
              </a:spcAft>
              <a:buSzPts val="1400"/>
              <a:buChar char="◆"/>
            </a:pPr>
            <a:r>
              <a:rPr lang="en-US" sz="1400" b="0"/>
              <a:t>Improved satisfaction</a:t>
            </a:r>
            <a:endParaRPr sz="1400" b="0"/>
          </a:p>
          <a:p>
            <a:pPr marL="457200" lvl="0" indent="-317500" algn="l" rtl="0">
              <a:lnSpc>
                <a:spcPct val="115000"/>
              </a:lnSpc>
              <a:spcBef>
                <a:spcPts val="0"/>
              </a:spcBef>
              <a:spcAft>
                <a:spcPts val="0"/>
              </a:spcAft>
              <a:buSzPts val="1400"/>
              <a:buChar char="➔"/>
            </a:pPr>
            <a:r>
              <a:rPr lang="en-US" sz="1400" i="1"/>
              <a:t>Lack of a real purpose</a:t>
            </a:r>
            <a:r>
              <a:rPr lang="en-US" sz="1400" b="0"/>
              <a:t> is the cause of many AI project demise</a:t>
            </a:r>
            <a:endParaRPr sz="1400" b="0"/>
          </a:p>
          <a:p>
            <a:pPr marL="457200" lvl="0" indent="-317500" algn="l" rtl="0">
              <a:lnSpc>
                <a:spcPct val="115000"/>
              </a:lnSpc>
              <a:spcBef>
                <a:spcPts val="0"/>
              </a:spcBef>
              <a:spcAft>
                <a:spcPts val="0"/>
              </a:spcAft>
              <a:buSzPts val="1400"/>
              <a:buChar char="➔"/>
            </a:pPr>
            <a:r>
              <a:rPr lang="en-US" sz="1400" i="1"/>
              <a:t>Is there a better non-AI alternative?</a:t>
            </a:r>
            <a:endParaRPr sz="1400" i="1"/>
          </a:p>
          <a:p>
            <a:pPr marL="457200" lvl="0" indent="-317500" algn="l" rtl="0">
              <a:lnSpc>
                <a:spcPct val="115000"/>
              </a:lnSpc>
              <a:spcBef>
                <a:spcPts val="0"/>
              </a:spcBef>
              <a:spcAft>
                <a:spcPts val="0"/>
              </a:spcAft>
              <a:buSzPts val="1400"/>
              <a:buChar char="➔"/>
            </a:pPr>
            <a:r>
              <a:rPr lang="en-US" sz="1400" i="1"/>
              <a:t>Confusing automation with AI</a:t>
            </a:r>
            <a:endParaRPr sz="1400" i="1"/>
          </a:p>
          <a:p>
            <a:pPr marL="457200" lvl="0" indent="-317500" algn="l" rtl="0">
              <a:lnSpc>
                <a:spcPct val="115000"/>
              </a:lnSpc>
              <a:spcBef>
                <a:spcPts val="0"/>
              </a:spcBef>
              <a:spcAft>
                <a:spcPts val="0"/>
              </a:spcAft>
              <a:buSzPts val="1400"/>
              <a:buChar char="➔"/>
            </a:pPr>
            <a:r>
              <a:rPr lang="en-US" sz="1400" i="1"/>
              <a:t>Doing AI just to do AI (FOMO)</a:t>
            </a:r>
            <a:endParaRPr sz="1400" i="1"/>
          </a:p>
          <a:p>
            <a:pPr marL="0" lvl="0" indent="0" algn="ctr" rtl="0">
              <a:spcBef>
                <a:spcPts val="751"/>
              </a:spcBef>
              <a:spcAft>
                <a:spcPts val="0"/>
              </a:spcAft>
              <a:buClr>
                <a:schemeClr val="dk1"/>
              </a:buClr>
              <a:buSzPts val="1100"/>
              <a:buFont typeface="Arial"/>
              <a:buNone/>
            </a:pPr>
            <a:endParaRPr sz="1400" i="1"/>
          </a:p>
          <a:p>
            <a:pPr marL="0" lvl="0" indent="0" algn="ctr" rtl="0">
              <a:spcBef>
                <a:spcPts val="751"/>
              </a:spcBef>
              <a:spcAft>
                <a:spcPts val="0"/>
              </a:spcAft>
              <a:buNone/>
            </a:pPr>
            <a:endParaRPr sz="1400" i="1"/>
          </a:p>
        </p:txBody>
      </p:sp>
      <p:pic>
        <p:nvPicPr>
          <p:cNvPr id="758" name="Google Shape;758;p108"/>
          <p:cNvPicPr preferRelativeResize="0"/>
          <p:nvPr/>
        </p:nvPicPr>
        <p:blipFill rotWithShape="1">
          <a:blip r:embed="rId3">
            <a:alphaModFix/>
          </a:blip>
          <a:srcRect t="4214"/>
          <a:stretch/>
        </p:blipFill>
        <p:spPr>
          <a:xfrm>
            <a:off x="4930525" y="1152725"/>
            <a:ext cx="3918900" cy="2842800"/>
          </a:xfrm>
          <a:prstGeom prst="roundRect">
            <a:avLst>
              <a:gd name="adj" fmla="val 6139"/>
            </a:avLst>
          </a:prstGeom>
          <a:noFill/>
          <a:ln>
            <a:noFill/>
          </a:ln>
          <a:effectLst>
            <a:outerShdw blurRad="57150" dist="19050" dir="5400000" algn="bl" rotWithShape="0">
              <a:srgbClr val="000000">
                <a:alpha val="50000"/>
              </a:srgbClr>
            </a:outerShdw>
          </a:effectLst>
        </p:spPr>
      </p:pic>
      <p:sp>
        <p:nvSpPr>
          <p:cNvPr id="759" name="Google Shape;759;p108"/>
          <p:cNvSpPr txBox="1">
            <a:spLocks noGrp="1"/>
          </p:cNvSpPr>
          <p:nvPr>
            <p:ph type="title"/>
          </p:nvPr>
        </p:nvSpPr>
        <p:spPr>
          <a:xfrm>
            <a:off x="439738" y="290001"/>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People love to fall in love with AI… until they don’t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a:spLocks noGrp="1"/>
          </p:cNvSpPr>
          <p:nvPr>
            <p:ph type="body" idx="1"/>
          </p:nvPr>
        </p:nvSpPr>
        <p:spPr>
          <a:xfrm>
            <a:off x="439750" y="1198600"/>
            <a:ext cx="5300400" cy="3138300"/>
          </a:xfrm>
          <a:prstGeom prst="rect">
            <a:avLst/>
          </a:prstGeom>
        </p:spPr>
        <p:txBody>
          <a:bodyPr spcFirstLastPara="1" wrap="square" lIns="91425" tIns="45700" rIns="91425" bIns="45700" anchor="t" anchorCtr="0">
            <a:noAutofit/>
          </a:bodyPr>
          <a:lstStyle/>
          <a:p>
            <a:pPr marL="457200" lvl="0" indent="-355600" algn="l" rtl="0">
              <a:lnSpc>
                <a:spcPct val="115000"/>
              </a:lnSpc>
              <a:spcBef>
                <a:spcPts val="751"/>
              </a:spcBef>
              <a:spcAft>
                <a:spcPts val="0"/>
              </a:spcAft>
              <a:buClr>
                <a:schemeClr val="dk1"/>
              </a:buClr>
              <a:buSzPts val="2000"/>
              <a:buFont typeface="Calibri"/>
              <a:buChar char="●"/>
            </a:pPr>
            <a:r>
              <a:rPr lang="en-US" b="0"/>
              <a:t>We’re talking about artificial intelligence, so why do we care about human intelligence? </a:t>
            </a:r>
            <a:endParaRPr b="0"/>
          </a:p>
          <a:p>
            <a:pPr marL="457200" lvl="0" indent="-355600" algn="l" rtl="0">
              <a:lnSpc>
                <a:spcPct val="115000"/>
              </a:lnSpc>
              <a:spcBef>
                <a:spcPts val="0"/>
              </a:spcBef>
              <a:spcAft>
                <a:spcPts val="0"/>
              </a:spcAft>
              <a:buClr>
                <a:schemeClr val="dk1"/>
              </a:buClr>
              <a:buSzPts val="2000"/>
              <a:buChar char="●"/>
            </a:pPr>
            <a:r>
              <a:rPr lang="en-US" i="1"/>
              <a:t>We can’t create artificial intelligence if we don’t</a:t>
            </a:r>
            <a:r>
              <a:rPr lang="en-US" b="0"/>
              <a:t> at least try to </a:t>
            </a:r>
            <a:r>
              <a:rPr lang="en-US" i="1"/>
              <a:t>understand</a:t>
            </a:r>
            <a:r>
              <a:rPr lang="en-US" b="0"/>
              <a:t> what makes up </a:t>
            </a:r>
            <a:r>
              <a:rPr lang="en-US" i="1"/>
              <a:t>human intelligence</a:t>
            </a:r>
            <a:r>
              <a:rPr lang="en-US" b="0"/>
              <a:t>.</a:t>
            </a:r>
            <a:endParaRPr b="0"/>
          </a:p>
          <a:p>
            <a:pPr marL="457200" lvl="0" indent="-355600" algn="l" rtl="0">
              <a:lnSpc>
                <a:spcPct val="115000"/>
              </a:lnSpc>
              <a:spcBef>
                <a:spcPts val="0"/>
              </a:spcBef>
              <a:spcAft>
                <a:spcPts val="0"/>
              </a:spcAft>
              <a:buClr>
                <a:schemeClr val="dk1"/>
              </a:buClr>
              <a:buSzPts val="2000"/>
              <a:buFont typeface="Calibri"/>
              <a:buChar char="●"/>
            </a:pPr>
            <a:r>
              <a:rPr lang="en-US" b="0"/>
              <a:t>So, what are the few core aspects that makes humans intelligent?</a:t>
            </a:r>
            <a:endParaRPr b="0"/>
          </a:p>
          <a:p>
            <a:pPr marL="0" lvl="0" indent="0" algn="l" rtl="0">
              <a:lnSpc>
                <a:spcPct val="100000"/>
              </a:lnSpc>
              <a:spcBef>
                <a:spcPts val="0"/>
              </a:spcBef>
              <a:spcAft>
                <a:spcPts val="0"/>
              </a:spcAft>
              <a:buNone/>
            </a:pPr>
            <a:endParaRPr sz="2100">
              <a:solidFill>
                <a:srgbClr val="CFE2F3"/>
              </a:solidFill>
            </a:endParaRPr>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sp>
        <p:nvSpPr>
          <p:cNvPr id="209" name="Google Shape;209;p37"/>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What is Human Intelligence and why does it matter when it comes to AI?</a:t>
            </a:r>
            <a:endParaRPr/>
          </a:p>
        </p:txBody>
      </p:sp>
      <p:pic>
        <p:nvPicPr>
          <p:cNvPr id="210" name="Google Shape;210;p37"/>
          <p:cNvPicPr preferRelativeResize="0"/>
          <p:nvPr/>
        </p:nvPicPr>
        <p:blipFill>
          <a:blip r:embed="rId3">
            <a:alphaModFix/>
          </a:blip>
          <a:stretch>
            <a:fillRect/>
          </a:stretch>
        </p:blipFill>
        <p:spPr>
          <a:xfrm>
            <a:off x="5797875" y="1082257"/>
            <a:ext cx="3107100" cy="31071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09"/>
          <p:cNvSpPr txBox="1">
            <a:spLocks noGrp="1"/>
          </p:cNvSpPr>
          <p:nvPr>
            <p:ph type="body" idx="1"/>
          </p:nvPr>
        </p:nvSpPr>
        <p:spPr>
          <a:xfrm>
            <a:off x="788762" y="1391000"/>
            <a:ext cx="7574400" cy="1692300"/>
          </a:xfrm>
          <a:prstGeom prst="rect">
            <a:avLst/>
          </a:prstGeom>
        </p:spPr>
        <p:txBody>
          <a:bodyPr spcFirstLastPara="1" wrap="square" lIns="91425" tIns="45700" rIns="91425" bIns="45700" anchor="t" anchorCtr="0">
            <a:noAutofit/>
          </a:bodyPr>
          <a:lstStyle/>
          <a:p>
            <a:pPr marL="0" lvl="0" indent="0" algn="ctr" rtl="0">
              <a:spcBef>
                <a:spcPts val="751"/>
              </a:spcBef>
              <a:spcAft>
                <a:spcPts val="0"/>
              </a:spcAft>
              <a:buNone/>
            </a:pPr>
            <a:r>
              <a:rPr lang="en-US" sz="6600" i="1"/>
              <a:t>Data Quantity &amp; </a:t>
            </a:r>
            <a:endParaRPr sz="6600" i="1"/>
          </a:p>
          <a:p>
            <a:pPr marL="0" lvl="0" indent="0" algn="ctr" rtl="0">
              <a:spcBef>
                <a:spcPts val="751"/>
              </a:spcBef>
              <a:spcAft>
                <a:spcPts val="0"/>
              </a:spcAft>
              <a:buNone/>
            </a:pPr>
            <a:r>
              <a:rPr lang="en-US" sz="6600" i="1"/>
              <a:t>Data Quality Issues</a:t>
            </a:r>
            <a:endParaRPr sz="6600"/>
          </a:p>
        </p:txBody>
      </p:sp>
      <p:sp>
        <p:nvSpPr>
          <p:cNvPr id="765" name="Google Shape;765;p109"/>
          <p:cNvSpPr txBox="1"/>
          <p:nvPr/>
        </p:nvSpPr>
        <p:spPr>
          <a:xfrm>
            <a:off x="0" y="327150"/>
            <a:ext cx="4376100" cy="571500"/>
          </a:xfrm>
          <a:prstGeom prst="rect">
            <a:avLst/>
          </a:prstGeom>
          <a:gradFill>
            <a:gsLst>
              <a:gs pos="0">
                <a:srgbClr val="DB0000"/>
              </a:gs>
              <a:gs pos="100000">
                <a:srgbClr val="540303"/>
              </a:gs>
            </a:gsLst>
            <a:lin ang="5400012" scaled="0"/>
          </a:gradFill>
          <a:ln>
            <a:noFill/>
          </a:ln>
          <a:effectLst>
            <a:outerShdw blurRad="57150" dist="19050" dir="5400000" algn="bl" rotWithShape="0">
              <a:srgbClr val="000000">
                <a:alpha val="50000"/>
              </a:srgbClr>
            </a:outerShdw>
          </a:effectLst>
        </p:spPr>
        <p:txBody>
          <a:bodyPr spcFirstLastPara="1" wrap="square" lIns="45725" tIns="22850" rIns="45725" bIns="22850" anchor="ctr" anchorCtr="0">
            <a:normAutofit/>
          </a:bodyPr>
          <a:lstStyle/>
          <a:p>
            <a:pPr marL="0" lvl="0" indent="0" algn="ctr" rtl="0">
              <a:spcBef>
                <a:spcPts val="0"/>
              </a:spcBef>
              <a:spcAft>
                <a:spcPts val="0"/>
              </a:spcAft>
              <a:buNone/>
            </a:pPr>
            <a:r>
              <a:rPr lang="en-US" sz="2200" b="1">
                <a:solidFill>
                  <a:srgbClr val="E7EFF4"/>
                </a:solidFill>
                <a:latin typeface="Lato"/>
                <a:ea typeface="Lato"/>
                <a:cs typeface="Lato"/>
                <a:sym typeface="Lato"/>
              </a:rPr>
              <a:t>AI Failure Reason</a:t>
            </a:r>
            <a:endParaRPr sz="2200" b="1">
              <a:solidFill>
                <a:srgbClr val="E7EFF4"/>
              </a:solidFill>
              <a:latin typeface="Lato"/>
              <a:ea typeface="Lato"/>
              <a:cs typeface="Lato"/>
              <a:sym typeface="Lato"/>
            </a:endParaRPr>
          </a:p>
        </p:txBody>
      </p:sp>
      <p:sp>
        <p:nvSpPr>
          <p:cNvPr id="766" name="Google Shape;766;p109"/>
          <p:cNvSpPr txBox="1"/>
          <p:nvPr/>
        </p:nvSpPr>
        <p:spPr>
          <a:xfrm>
            <a:off x="201000" y="3875000"/>
            <a:ext cx="5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i="1">
              <a:solidFill>
                <a:srgbClr val="CC0000"/>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10"/>
          <p:cNvSpPr txBox="1">
            <a:spLocks noGrp="1"/>
          </p:cNvSpPr>
          <p:nvPr>
            <p:ph type="title"/>
          </p:nvPr>
        </p:nvSpPr>
        <p:spPr>
          <a:xfrm>
            <a:off x="120169" y="182950"/>
            <a:ext cx="4282500" cy="804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It’s All about the Data, </a:t>
            </a:r>
            <a:endParaRPr/>
          </a:p>
          <a:p>
            <a:pPr marL="0" lvl="0" indent="0" algn="l" rtl="0">
              <a:spcBef>
                <a:spcPts val="0"/>
              </a:spcBef>
              <a:spcAft>
                <a:spcPts val="0"/>
              </a:spcAft>
              <a:buNone/>
            </a:pPr>
            <a:r>
              <a:rPr lang="en-US"/>
              <a:t>So Why are we Failing at it?</a:t>
            </a:r>
            <a:endParaRPr/>
          </a:p>
        </p:txBody>
      </p:sp>
      <p:sp>
        <p:nvSpPr>
          <p:cNvPr id="772" name="Google Shape;772;p110"/>
          <p:cNvSpPr txBox="1">
            <a:spLocks noGrp="1"/>
          </p:cNvSpPr>
          <p:nvPr>
            <p:ph type="body" idx="1"/>
          </p:nvPr>
        </p:nvSpPr>
        <p:spPr>
          <a:xfrm>
            <a:off x="120187" y="1227400"/>
            <a:ext cx="4873800" cy="3108900"/>
          </a:xfrm>
          <a:prstGeom prst="rect">
            <a:avLst/>
          </a:prstGeom>
        </p:spPr>
        <p:txBody>
          <a:bodyPr spcFirstLastPara="1" wrap="square" lIns="91425" tIns="45700" rIns="91425" bIns="45700" anchor="t" anchorCtr="0">
            <a:noAutofit/>
          </a:bodyPr>
          <a:lstStyle/>
          <a:p>
            <a:pPr marL="457200" lvl="0" indent="-374650" algn="l" rtl="0">
              <a:lnSpc>
                <a:spcPct val="115000"/>
              </a:lnSpc>
              <a:spcBef>
                <a:spcPts val="751"/>
              </a:spcBef>
              <a:spcAft>
                <a:spcPts val="0"/>
              </a:spcAft>
              <a:buSzPts val="2300"/>
              <a:buChar char="●"/>
            </a:pPr>
            <a:r>
              <a:rPr lang="en-US" sz="2300" b="0"/>
              <a:t>AI systems are trained on data, so </a:t>
            </a:r>
            <a:r>
              <a:rPr lang="en-US" sz="2300" i="1"/>
              <a:t>Garbage In is Garbage Out</a:t>
            </a:r>
            <a:endParaRPr sz="2300" i="1"/>
          </a:p>
          <a:p>
            <a:pPr marL="457200" lvl="0" indent="-374650" algn="l" rtl="0">
              <a:lnSpc>
                <a:spcPct val="115000"/>
              </a:lnSpc>
              <a:spcBef>
                <a:spcPts val="0"/>
              </a:spcBef>
              <a:spcAft>
                <a:spcPts val="0"/>
              </a:spcAft>
              <a:buSzPts val="2300"/>
              <a:buChar char="●"/>
            </a:pPr>
            <a:r>
              <a:rPr lang="en-US" sz="2300" i="1"/>
              <a:t>Data Quantity</a:t>
            </a:r>
            <a:r>
              <a:rPr lang="en-US" sz="2300" b="0"/>
              <a:t> and </a:t>
            </a:r>
            <a:r>
              <a:rPr lang="en-US" sz="2300" i="1"/>
              <a:t>Data Quality both matter</a:t>
            </a:r>
            <a:endParaRPr sz="2300" i="1"/>
          </a:p>
          <a:p>
            <a:pPr marL="0" lvl="0" indent="0" algn="l" rtl="0">
              <a:spcBef>
                <a:spcPts val="751"/>
              </a:spcBef>
              <a:spcAft>
                <a:spcPts val="0"/>
              </a:spcAft>
              <a:buNone/>
            </a:pPr>
            <a:endParaRPr sz="1400" b="0"/>
          </a:p>
          <a:p>
            <a:pPr marL="0" lvl="0" indent="0" algn="l" rtl="0">
              <a:spcBef>
                <a:spcPts val="751"/>
              </a:spcBef>
              <a:spcAft>
                <a:spcPts val="0"/>
              </a:spcAft>
              <a:buNone/>
            </a:pPr>
            <a:endParaRPr/>
          </a:p>
        </p:txBody>
      </p:sp>
      <p:pic>
        <p:nvPicPr>
          <p:cNvPr id="773" name="Google Shape;773;p110"/>
          <p:cNvPicPr preferRelativeResize="0"/>
          <p:nvPr/>
        </p:nvPicPr>
        <p:blipFill>
          <a:blip r:embed="rId3">
            <a:alphaModFix/>
          </a:blip>
          <a:stretch>
            <a:fillRect/>
          </a:stretch>
        </p:blipFill>
        <p:spPr>
          <a:xfrm>
            <a:off x="6822675" y="1471625"/>
            <a:ext cx="2719800" cy="22050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774" name="Google Shape;774;p110"/>
          <p:cNvPicPr preferRelativeResize="0"/>
          <p:nvPr/>
        </p:nvPicPr>
        <p:blipFill rotWithShape="1">
          <a:blip r:embed="rId4">
            <a:alphaModFix/>
          </a:blip>
          <a:srcRect b="56706"/>
          <a:stretch/>
        </p:blipFill>
        <p:spPr>
          <a:xfrm>
            <a:off x="6538650" y="82850"/>
            <a:ext cx="2719800" cy="1551900"/>
          </a:xfrm>
          <a:prstGeom prst="roundRect">
            <a:avLst>
              <a:gd name="adj" fmla="val 11731"/>
            </a:avLst>
          </a:prstGeom>
          <a:noFill/>
          <a:ln>
            <a:noFill/>
          </a:ln>
          <a:effectLst>
            <a:outerShdw blurRad="57150" dist="19050" dir="5400000" algn="bl" rotWithShape="0">
              <a:srgbClr val="000000">
                <a:alpha val="50000"/>
              </a:srgbClr>
            </a:outerShdw>
          </a:effectLst>
        </p:spPr>
      </p:pic>
      <p:pic>
        <p:nvPicPr>
          <p:cNvPr id="775" name="Google Shape;775;p110"/>
          <p:cNvPicPr preferRelativeResize="0"/>
          <p:nvPr/>
        </p:nvPicPr>
        <p:blipFill rotWithShape="1">
          <a:blip r:embed="rId5">
            <a:alphaModFix/>
          </a:blip>
          <a:srcRect r="3512"/>
          <a:stretch/>
        </p:blipFill>
        <p:spPr>
          <a:xfrm>
            <a:off x="4910025" y="2020275"/>
            <a:ext cx="2509500" cy="2526000"/>
          </a:xfrm>
          <a:prstGeom prst="roundRect">
            <a:avLst>
              <a:gd name="adj" fmla="val 6899"/>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11"/>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80% of AI Projects are Data Engineering </a:t>
            </a:r>
            <a:endParaRPr/>
          </a:p>
        </p:txBody>
      </p:sp>
      <p:pic>
        <p:nvPicPr>
          <p:cNvPr id="781" name="Google Shape;781;p111"/>
          <p:cNvPicPr preferRelativeResize="0"/>
          <p:nvPr/>
        </p:nvPicPr>
        <p:blipFill>
          <a:blip r:embed="rId3">
            <a:alphaModFix/>
          </a:blip>
          <a:stretch>
            <a:fillRect/>
          </a:stretch>
        </p:blipFill>
        <p:spPr>
          <a:xfrm>
            <a:off x="1526725" y="943650"/>
            <a:ext cx="5579100" cy="3450300"/>
          </a:xfrm>
          <a:prstGeom prst="roundRect">
            <a:avLst>
              <a:gd name="adj" fmla="val 8228"/>
            </a:avLst>
          </a:prstGeom>
          <a:noFill/>
          <a:ln w="9525" cap="flat" cmpd="sng">
            <a:solidFill>
              <a:srgbClr val="1A1A1A"/>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12"/>
          <p:cNvSpPr txBox="1">
            <a:spLocks noGrp="1"/>
          </p:cNvSpPr>
          <p:nvPr>
            <p:ph type="body" idx="1"/>
          </p:nvPr>
        </p:nvSpPr>
        <p:spPr>
          <a:xfrm>
            <a:off x="132000" y="1138175"/>
            <a:ext cx="7738200" cy="1406400"/>
          </a:xfrm>
          <a:prstGeom prst="rect">
            <a:avLst/>
          </a:prstGeom>
        </p:spPr>
        <p:txBody>
          <a:bodyPr spcFirstLastPara="1" wrap="square" lIns="91425" tIns="45700" rIns="91425" bIns="45700" anchor="t" anchorCtr="0">
            <a:noAutofit/>
          </a:bodyPr>
          <a:lstStyle/>
          <a:p>
            <a:pPr marL="0" lvl="0" indent="0" algn="ctr" rtl="0">
              <a:spcBef>
                <a:spcPts val="751"/>
              </a:spcBef>
              <a:spcAft>
                <a:spcPts val="0"/>
              </a:spcAft>
              <a:buNone/>
            </a:pPr>
            <a:r>
              <a:rPr lang="en-US" sz="8200" i="1"/>
              <a:t>The Proof of Concept Trap</a:t>
            </a:r>
            <a:endParaRPr sz="8200"/>
          </a:p>
        </p:txBody>
      </p:sp>
      <p:sp>
        <p:nvSpPr>
          <p:cNvPr id="787" name="Google Shape;787;p112"/>
          <p:cNvSpPr txBox="1"/>
          <p:nvPr/>
        </p:nvSpPr>
        <p:spPr>
          <a:xfrm>
            <a:off x="0" y="327150"/>
            <a:ext cx="4376100" cy="571500"/>
          </a:xfrm>
          <a:prstGeom prst="rect">
            <a:avLst/>
          </a:prstGeom>
          <a:gradFill>
            <a:gsLst>
              <a:gs pos="0">
                <a:srgbClr val="DB0000"/>
              </a:gs>
              <a:gs pos="100000">
                <a:srgbClr val="540303"/>
              </a:gs>
            </a:gsLst>
            <a:lin ang="5400012" scaled="0"/>
          </a:gradFill>
          <a:ln>
            <a:noFill/>
          </a:ln>
          <a:effectLst>
            <a:outerShdw blurRad="57150" dist="19050" dir="5400000" algn="bl" rotWithShape="0">
              <a:srgbClr val="000000">
                <a:alpha val="50000"/>
              </a:srgbClr>
            </a:outerShdw>
          </a:effectLst>
        </p:spPr>
        <p:txBody>
          <a:bodyPr spcFirstLastPara="1" wrap="square" lIns="45725" tIns="22850" rIns="45725" bIns="22850" anchor="ctr" anchorCtr="0">
            <a:normAutofit/>
          </a:bodyPr>
          <a:lstStyle/>
          <a:p>
            <a:pPr marL="0" lvl="0" indent="0" algn="ctr" rtl="0">
              <a:spcBef>
                <a:spcPts val="0"/>
              </a:spcBef>
              <a:spcAft>
                <a:spcPts val="0"/>
              </a:spcAft>
              <a:buNone/>
            </a:pPr>
            <a:r>
              <a:rPr lang="en-US" sz="2200" b="1">
                <a:solidFill>
                  <a:srgbClr val="E7EFF4"/>
                </a:solidFill>
                <a:latin typeface="Lato"/>
                <a:ea typeface="Lato"/>
                <a:cs typeface="Lato"/>
                <a:sym typeface="Lato"/>
              </a:rPr>
              <a:t>AI Failure Reason</a:t>
            </a:r>
            <a:endParaRPr sz="2200" b="1">
              <a:solidFill>
                <a:srgbClr val="E7EFF4"/>
              </a:solidFill>
              <a:latin typeface="Lato"/>
              <a:ea typeface="Lato"/>
              <a:cs typeface="Lato"/>
              <a:sym typeface="Lat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13"/>
          <p:cNvSpPr txBox="1">
            <a:spLocks noGrp="1"/>
          </p:cNvSpPr>
          <p:nvPr>
            <p:ph type="body" idx="1"/>
          </p:nvPr>
        </p:nvSpPr>
        <p:spPr>
          <a:xfrm>
            <a:off x="439750" y="1198600"/>
            <a:ext cx="4661100" cy="31383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751"/>
              </a:spcBef>
              <a:spcAft>
                <a:spcPts val="0"/>
              </a:spcAft>
              <a:buSzPts val="1800"/>
              <a:buChar char="●"/>
            </a:pPr>
            <a:r>
              <a:rPr lang="en-US" sz="1800" b="0"/>
              <a:t>A Proof-of-Concept (PoC) illustrates a concept in an </a:t>
            </a:r>
            <a:r>
              <a:rPr lang="en-US" sz="1800" i="1"/>
              <a:t>almost-but-not-really-real environment that never gets deployed into real-world production</a:t>
            </a:r>
            <a:endParaRPr sz="1800" i="1"/>
          </a:p>
          <a:p>
            <a:pPr marL="457200" lvl="0" indent="-342900" algn="l" rtl="0">
              <a:lnSpc>
                <a:spcPct val="115000"/>
              </a:lnSpc>
              <a:spcBef>
                <a:spcPts val="0"/>
              </a:spcBef>
              <a:spcAft>
                <a:spcPts val="0"/>
              </a:spcAft>
              <a:buSzPts val="1800"/>
              <a:buChar char="●"/>
            </a:pPr>
            <a:r>
              <a:rPr lang="en-US" sz="1800" b="0"/>
              <a:t>A Pilot is a real-world project that uses emerging technologies in a protected, safe environment but used in real-world production</a:t>
            </a:r>
            <a:endParaRPr sz="1800" i="1"/>
          </a:p>
        </p:txBody>
      </p:sp>
      <p:sp>
        <p:nvSpPr>
          <p:cNvPr id="793" name="Google Shape;793;p113"/>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The Proof of Concept Trap</a:t>
            </a:r>
            <a:endParaRPr/>
          </a:p>
        </p:txBody>
      </p:sp>
      <p:grpSp>
        <p:nvGrpSpPr>
          <p:cNvPr id="794" name="Google Shape;794;p113"/>
          <p:cNvGrpSpPr/>
          <p:nvPr/>
        </p:nvGrpSpPr>
        <p:grpSpPr>
          <a:xfrm>
            <a:off x="5204835" y="1138178"/>
            <a:ext cx="3706610" cy="2871893"/>
            <a:chOff x="472500" y="1367399"/>
            <a:chExt cx="3796200" cy="2408700"/>
          </a:xfrm>
        </p:grpSpPr>
        <p:pic>
          <p:nvPicPr>
            <p:cNvPr id="795" name="Google Shape;795;p113"/>
            <p:cNvPicPr preferRelativeResize="0"/>
            <p:nvPr/>
          </p:nvPicPr>
          <p:blipFill>
            <a:blip r:embed="rId3">
              <a:alphaModFix/>
            </a:blip>
            <a:stretch>
              <a:fillRect/>
            </a:stretch>
          </p:blipFill>
          <p:spPr>
            <a:xfrm>
              <a:off x="472500" y="1367399"/>
              <a:ext cx="3796200" cy="2408700"/>
            </a:xfrm>
            <a:prstGeom prst="roundRect">
              <a:avLst>
                <a:gd name="adj" fmla="val 5240"/>
              </a:avLst>
            </a:prstGeom>
            <a:noFill/>
            <a:ln>
              <a:noFill/>
            </a:ln>
            <a:effectLst>
              <a:outerShdw blurRad="57150" dist="19050" dir="5400000" algn="bl" rotWithShape="0">
                <a:srgbClr val="000000">
                  <a:alpha val="50000"/>
                </a:srgbClr>
              </a:outerShdw>
            </a:effectLst>
          </p:spPr>
        </p:pic>
        <p:sp>
          <p:nvSpPr>
            <p:cNvPr id="796" name="Google Shape;796;p113"/>
            <p:cNvSpPr txBox="1"/>
            <p:nvPr/>
          </p:nvSpPr>
          <p:spPr>
            <a:xfrm>
              <a:off x="1444598" y="2629499"/>
              <a:ext cx="740400" cy="1115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9600" b="1">
                  <a:solidFill>
                    <a:srgbClr val="FF0000"/>
                  </a:solidFill>
                  <a:latin typeface="Caveat"/>
                  <a:ea typeface="Caveat"/>
                  <a:cs typeface="Caveat"/>
                  <a:sym typeface="Caveat"/>
                </a:rPr>
                <a:t>X</a:t>
              </a:r>
              <a:endParaRPr sz="9600" b="1">
                <a:solidFill>
                  <a:srgbClr val="FF0000"/>
                </a:solidFill>
                <a:latin typeface="Caveat"/>
                <a:ea typeface="Caveat"/>
                <a:cs typeface="Caveat"/>
                <a:sym typeface="Caveat"/>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14"/>
          <p:cNvSpPr txBox="1">
            <a:spLocks noGrp="1"/>
          </p:cNvSpPr>
          <p:nvPr>
            <p:ph type="body" idx="1"/>
          </p:nvPr>
        </p:nvSpPr>
        <p:spPr>
          <a:xfrm>
            <a:off x="467347" y="1194700"/>
            <a:ext cx="7343700" cy="2544300"/>
          </a:xfrm>
          <a:prstGeom prst="rect">
            <a:avLst/>
          </a:prstGeom>
        </p:spPr>
        <p:txBody>
          <a:bodyPr spcFirstLastPara="1" wrap="square" lIns="91425" tIns="45700" rIns="91425" bIns="45700" anchor="t" anchorCtr="0">
            <a:noAutofit/>
          </a:bodyPr>
          <a:lstStyle/>
          <a:p>
            <a:pPr marL="0" lvl="0" indent="0" algn="ctr" rtl="0">
              <a:spcBef>
                <a:spcPts val="751"/>
              </a:spcBef>
              <a:spcAft>
                <a:spcPts val="0"/>
              </a:spcAft>
              <a:buNone/>
            </a:pPr>
            <a:r>
              <a:rPr lang="en-US" sz="6600" i="1"/>
              <a:t>The Real World Doesn’t Match </a:t>
            </a:r>
            <a:endParaRPr sz="6600" i="1"/>
          </a:p>
          <a:p>
            <a:pPr marL="0" lvl="0" indent="0" algn="ctr" rtl="0">
              <a:spcBef>
                <a:spcPts val="751"/>
              </a:spcBef>
              <a:spcAft>
                <a:spcPts val="0"/>
              </a:spcAft>
              <a:buNone/>
            </a:pPr>
            <a:r>
              <a:rPr lang="en-US" sz="6600" i="1"/>
              <a:t>Your Model</a:t>
            </a:r>
            <a:endParaRPr sz="6600"/>
          </a:p>
        </p:txBody>
      </p:sp>
      <p:sp>
        <p:nvSpPr>
          <p:cNvPr id="802" name="Google Shape;802;p114"/>
          <p:cNvSpPr txBox="1"/>
          <p:nvPr/>
        </p:nvSpPr>
        <p:spPr>
          <a:xfrm>
            <a:off x="0" y="327150"/>
            <a:ext cx="4376100" cy="571500"/>
          </a:xfrm>
          <a:prstGeom prst="rect">
            <a:avLst/>
          </a:prstGeom>
          <a:gradFill>
            <a:gsLst>
              <a:gs pos="0">
                <a:srgbClr val="DB0000"/>
              </a:gs>
              <a:gs pos="100000">
                <a:srgbClr val="540303"/>
              </a:gs>
            </a:gsLst>
            <a:lin ang="5400012" scaled="0"/>
          </a:gradFill>
          <a:ln>
            <a:noFill/>
          </a:ln>
          <a:effectLst>
            <a:outerShdw blurRad="57150" dist="19050" dir="5400000" algn="bl" rotWithShape="0">
              <a:srgbClr val="000000">
                <a:alpha val="50000"/>
              </a:srgbClr>
            </a:outerShdw>
          </a:effectLst>
        </p:spPr>
        <p:txBody>
          <a:bodyPr spcFirstLastPara="1" wrap="square" lIns="45725" tIns="22850" rIns="45725" bIns="22850" anchor="ctr" anchorCtr="0">
            <a:normAutofit/>
          </a:bodyPr>
          <a:lstStyle/>
          <a:p>
            <a:pPr marL="0" lvl="0" indent="0" algn="ctr" rtl="0">
              <a:spcBef>
                <a:spcPts val="0"/>
              </a:spcBef>
              <a:spcAft>
                <a:spcPts val="0"/>
              </a:spcAft>
              <a:buNone/>
            </a:pPr>
            <a:r>
              <a:rPr lang="en-US" sz="2200" b="1">
                <a:solidFill>
                  <a:srgbClr val="E7EFF4"/>
                </a:solidFill>
                <a:latin typeface="Lato"/>
                <a:ea typeface="Lato"/>
                <a:cs typeface="Lato"/>
                <a:sym typeface="Lato"/>
              </a:rPr>
              <a:t>AI Failure Reason</a:t>
            </a:r>
            <a:endParaRPr sz="2200" b="1">
              <a:solidFill>
                <a:srgbClr val="E7EFF4"/>
              </a:solidFill>
              <a:latin typeface="Lato"/>
              <a:ea typeface="Lato"/>
              <a:cs typeface="Lato"/>
              <a:sym typeface="Lato"/>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15"/>
          <p:cNvSpPr txBox="1">
            <a:spLocks noGrp="1"/>
          </p:cNvSpPr>
          <p:nvPr>
            <p:ph type="body" idx="1"/>
          </p:nvPr>
        </p:nvSpPr>
        <p:spPr>
          <a:xfrm>
            <a:off x="439738" y="1198606"/>
            <a:ext cx="8247000" cy="31383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a:t>The real world is a lot more variable and lot messier than your training data</a:t>
            </a:r>
            <a:endParaRPr/>
          </a:p>
          <a:p>
            <a:pPr marL="457200" lvl="0" indent="-355600" algn="l" rtl="0">
              <a:spcBef>
                <a:spcPts val="0"/>
              </a:spcBef>
              <a:spcAft>
                <a:spcPts val="0"/>
              </a:spcAft>
              <a:buSzPts val="2000"/>
              <a:buChar char="●"/>
            </a:pPr>
            <a:r>
              <a:rPr lang="en-US"/>
              <a:t>AI models are sensitive to all sorts of inputs you never tested</a:t>
            </a:r>
            <a:endParaRPr/>
          </a:p>
          <a:p>
            <a:pPr marL="457200" lvl="0" indent="-355600" algn="l" rtl="0">
              <a:spcBef>
                <a:spcPts val="0"/>
              </a:spcBef>
              <a:spcAft>
                <a:spcPts val="0"/>
              </a:spcAft>
              <a:buSzPts val="2000"/>
              <a:buChar char="●"/>
            </a:pPr>
            <a:r>
              <a:rPr lang="en-US"/>
              <a:t>AI models can fail in some pretty spectacular and harmful ways</a:t>
            </a:r>
            <a:endParaRPr/>
          </a:p>
          <a:p>
            <a:pPr marL="457200" lvl="0" indent="-355600" algn="l" rtl="0">
              <a:spcBef>
                <a:spcPts val="0"/>
              </a:spcBef>
              <a:spcAft>
                <a:spcPts val="0"/>
              </a:spcAft>
              <a:buSzPts val="2000"/>
              <a:buChar char="●"/>
            </a:pPr>
            <a:r>
              <a:rPr lang="en-US"/>
              <a:t>AI implementers aren’t testing their models properly</a:t>
            </a:r>
            <a:endParaRPr/>
          </a:p>
          <a:p>
            <a:pPr marL="457200" lvl="0" indent="-355600" algn="l" rtl="0">
              <a:spcBef>
                <a:spcPts val="0"/>
              </a:spcBef>
              <a:spcAft>
                <a:spcPts val="0"/>
              </a:spcAft>
              <a:buSzPts val="2000"/>
              <a:buChar char="●"/>
            </a:pPr>
            <a:r>
              <a:rPr lang="en-US"/>
              <a:t>AI implementers often skip real Model evaluation steps</a:t>
            </a:r>
            <a:endParaRPr/>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sp>
        <p:nvSpPr>
          <p:cNvPr id="808" name="Google Shape;808;p115"/>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751"/>
              </a:spcBef>
              <a:spcAft>
                <a:spcPts val="0"/>
              </a:spcAft>
              <a:buNone/>
            </a:pPr>
            <a:r>
              <a:rPr lang="en-US" sz="2000"/>
              <a:t>“Move fast and break things” doesn’t really work with AI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16"/>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Does the real world Match your Model?</a:t>
            </a:r>
            <a:endParaRPr/>
          </a:p>
        </p:txBody>
      </p:sp>
      <p:pic>
        <p:nvPicPr>
          <p:cNvPr id="814" name="Google Shape;814;p116"/>
          <p:cNvPicPr preferRelativeResize="0"/>
          <p:nvPr/>
        </p:nvPicPr>
        <p:blipFill rotWithShape="1">
          <a:blip r:embed="rId3">
            <a:alphaModFix/>
          </a:blip>
          <a:srcRect r="2143"/>
          <a:stretch/>
        </p:blipFill>
        <p:spPr>
          <a:xfrm>
            <a:off x="4910050" y="1165600"/>
            <a:ext cx="3635400" cy="3204300"/>
          </a:xfrm>
          <a:prstGeom prst="roundRect">
            <a:avLst>
              <a:gd name="adj" fmla="val 5880"/>
            </a:avLst>
          </a:prstGeom>
          <a:noFill/>
          <a:ln>
            <a:noFill/>
          </a:ln>
          <a:effectLst>
            <a:outerShdw blurRad="57150" dist="19050" dir="5400000" algn="bl" rotWithShape="0">
              <a:srgbClr val="000000">
                <a:alpha val="50000"/>
              </a:srgbClr>
            </a:outerShdw>
          </a:effectLst>
        </p:spPr>
      </p:pic>
      <p:sp>
        <p:nvSpPr>
          <p:cNvPr id="815" name="Google Shape;815;p116"/>
          <p:cNvSpPr txBox="1"/>
          <p:nvPr/>
        </p:nvSpPr>
        <p:spPr>
          <a:xfrm>
            <a:off x="199325" y="1470400"/>
            <a:ext cx="4451700" cy="27993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434343"/>
                </a:solidFill>
                <a:latin typeface="Lato"/>
                <a:ea typeface="Lato"/>
                <a:cs typeface="Lato"/>
                <a:sym typeface="Lato"/>
              </a:rPr>
              <a:t>🤦‍♀ </a:t>
            </a:r>
            <a:r>
              <a:rPr lang="en-US" sz="1800" i="1">
                <a:solidFill>
                  <a:srgbClr val="434343"/>
                </a:solidFill>
                <a:latin typeface="Calibri"/>
                <a:ea typeface="Calibri"/>
                <a:cs typeface="Calibri"/>
                <a:sym typeface="Calibri"/>
              </a:rPr>
              <a:t>“It turns out [that when] you take that same model, that same AI system, to an older hospital down the street, with an older machine, and the technician uses a slightly different imaging protocol, that data drifts to cause the performance of AI system to degrade significantly. In contrast, any human radiologist can walk down the street to the older hospital and do just fine.”</a:t>
            </a:r>
            <a:endParaRPr sz="1800" i="1">
              <a:solidFill>
                <a:srgbClr val="434343"/>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17"/>
          <p:cNvSpPr txBox="1">
            <a:spLocks noGrp="1"/>
          </p:cNvSpPr>
          <p:nvPr>
            <p:ph type="body" idx="1"/>
          </p:nvPr>
        </p:nvSpPr>
        <p:spPr>
          <a:xfrm>
            <a:off x="490800" y="1170900"/>
            <a:ext cx="7462500" cy="2544300"/>
          </a:xfrm>
          <a:prstGeom prst="rect">
            <a:avLst/>
          </a:prstGeom>
        </p:spPr>
        <p:txBody>
          <a:bodyPr spcFirstLastPara="1" wrap="square" lIns="91425" tIns="45700" rIns="91425" bIns="45700" anchor="t" anchorCtr="0">
            <a:noAutofit/>
          </a:bodyPr>
          <a:lstStyle/>
          <a:p>
            <a:pPr marL="0" lvl="0" indent="0" algn="ctr" rtl="0">
              <a:spcBef>
                <a:spcPts val="751"/>
              </a:spcBef>
              <a:spcAft>
                <a:spcPts val="0"/>
              </a:spcAft>
              <a:buNone/>
            </a:pPr>
            <a:r>
              <a:rPr lang="en-US" sz="7000" i="1"/>
              <a:t>AI Project Lifecycles are Continuous</a:t>
            </a:r>
            <a:endParaRPr sz="7000"/>
          </a:p>
        </p:txBody>
      </p:sp>
      <p:sp>
        <p:nvSpPr>
          <p:cNvPr id="821" name="Google Shape;821;p117"/>
          <p:cNvSpPr txBox="1"/>
          <p:nvPr/>
        </p:nvSpPr>
        <p:spPr>
          <a:xfrm>
            <a:off x="0" y="327150"/>
            <a:ext cx="4376100" cy="571500"/>
          </a:xfrm>
          <a:prstGeom prst="rect">
            <a:avLst/>
          </a:prstGeom>
          <a:gradFill>
            <a:gsLst>
              <a:gs pos="0">
                <a:srgbClr val="DB0000"/>
              </a:gs>
              <a:gs pos="100000">
                <a:srgbClr val="540303"/>
              </a:gs>
            </a:gsLst>
            <a:lin ang="5400012" scaled="0"/>
          </a:gradFill>
          <a:ln>
            <a:noFill/>
          </a:ln>
          <a:effectLst>
            <a:outerShdw blurRad="57150" dist="19050" dir="5400000" algn="bl" rotWithShape="0">
              <a:srgbClr val="000000">
                <a:alpha val="50000"/>
              </a:srgbClr>
            </a:outerShdw>
          </a:effectLst>
        </p:spPr>
        <p:txBody>
          <a:bodyPr spcFirstLastPara="1" wrap="square" lIns="45725" tIns="22850" rIns="45725" bIns="22850" anchor="ctr" anchorCtr="0">
            <a:normAutofit/>
          </a:bodyPr>
          <a:lstStyle/>
          <a:p>
            <a:pPr marL="0" lvl="0" indent="0" algn="ctr" rtl="0">
              <a:spcBef>
                <a:spcPts val="0"/>
              </a:spcBef>
              <a:spcAft>
                <a:spcPts val="0"/>
              </a:spcAft>
              <a:buNone/>
            </a:pPr>
            <a:r>
              <a:rPr lang="en-US" sz="2200" b="1">
                <a:solidFill>
                  <a:srgbClr val="E7EFF4"/>
                </a:solidFill>
                <a:latin typeface="Lato"/>
                <a:ea typeface="Lato"/>
                <a:cs typeface="Lato"/>
                <a:sym typeface="Lato"/>
              </a:rPr>
              <a:t>AI Failure Reason</a:t>
            </a:r>
            <a:endParaRPr sz="2200" b="1">
              <a:solidFill>
                <a:srgbClr val="E7EFF4"/>
              </a:solidFill>
              <a:latin typeface="Lato"/>
              <a:ea typeface="Lato"/>
              <a:cs typeface="Lato"/>
              <a:sym typeface="Lato"/>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18"/>
          <p:cNvSpPr txBox="1">
            <a:spLocks noGrp="1"/>
          </p:cNvSpPr>
          <p:nvPr>
            <p:ph type="body" idx="1"/>
          </p:nvPr>
        </p:nvSpPr>
        <p:spPr>
          <a:xfrm>
            <a:off x="439750" y="867275"/>
            <a:ext cx="4258800" cy="3108900"/>
          </a:xfrm>
          <a:prstGeom prst="rect">
            <a:avLst/>
          </a:prstGeom>
        </p:spPr>
        <p:txBody>
          <a:bodyPr spcFirstLastPara="1" wrap="square" lIns="91425" tIns="45700" rIns="91425" bIns="45700" anchor="t" anchorCtr="0">
            <a:noAutofit/>
          </a:bodyPr>
          <a:lstStyle/>
          <a:p>
            <a:pPr marL="0" lvl="0" indent="0" algn="l" rtl="0">
              <a:lnSpc>
                <a:spcPct val="115000"/>
              </a:lnSpc>
              <a:spcBef>
                <a:spcPts val="751"/>
              </a:spcBef>
              <a:spcAft>
                <a:spcPts val="0"/>
              </a:spcAft>
              <a:buClr>
                <a:schemeClr val="dk1"/>
              </a:buClr>
              <a:buSzPts val="1100"/>
              <a:buFont typeface="Arial"/>
              <a:buNone/>
            </a:pPr>
            <a:r>
              <a:rPr lang="en-US" sz="3400" i="1"/>
              <a:t>In AI, there’s no such thing as “Set it and Forget it”</a:t>
            </a:r>
            <a:endParaRPr sz="3000" b="0">
              <a:latin typeface="Arial"/>
              <a:ea typeface="Arial"/>
              <a:cs typeface="Arial"/>
              <a:sym typeface="Arial"/>
            </a:endParaRPr>
          </a:p>
          <a:p>
            <a:pPr marL="457200" lvl="0" indent="0" algn="l" rtl="0">
              <a:lnSpc>
                <a:spcPct val="115000"/>
              </a:lnSpc>
              <a:spcBef>
                <a:spcPts val="751"/>
              </a:spcBef>
              <a:spcAft>
                <a:spcPts val="0"/>
              </a:spcAft>
              <a:buNone/>
            </a:pPr>
            <a:endParaRPr sz="1500"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sp>
        <p:nvSpPr>
          <p:cNvPr id="827" name="Google Shape;827;p118"/>
          <p:cNvSpPr txBox="1">
            <a:spLocks noGrp="1"/>
          </p:cNvSpPr>
          <p:nvPr>
            <p:ph type="title"/>
          </p:nvPr>
        </p:nvSpPr>
        <p:spPr>
          <a:xfrm>
            <a:off x="439738" y="137601"/>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Project lifecycles are continuous</a:t>
            </a:r>
            <a:endParaRPr/>
          </a:p>
        </p:txBody>
      </p:sp>
      <p:pic>
        <p:nvPicPr>
          <p:cNvPr id="828" name="Google Shape;828;p118"/>
          <p:cNvPicPr preferRelativeResize="0"/>
          <p:nvPr/>
        </p:nvPicPr>
        <p:blipFill>
          <a:blip r:embed="rId3">
            <a:alphaModFix/>
          </a:blip>
          <a:stretch>
            <a:fillRect/>
          </a:stretch>
        </p:blipFill>
        <p:spPr>
          <a:xfrm>
            <a:off x="4542950" y="866100"/>
            <a:ext cx="4504800" cy="2679000"/>
          </a:xfrm>
          <a:prstGeom prst="roundRect">
            <a:avLst>
              <a:gd name="adj" fmla="val 519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a:spLocks noGrp="1"/>
          </p:cNvSpPr>
          <p:nvPr>
            <p:ph type="body" idx="1"/>
          </p:nvPr>
        </p:nvSpPr>
        <p:spPr>
          <a:xfrm>
            <a:off x="439744" y="1004975"/>
            <a:ext cx="3797100" cy="3138300"/>
          </a:xfrm>
          <a:prstGeom prst="rect">
            <a:avLst/>
          </a:prstGeom>
        </p:spPr>
        <p:txBody>
          <a:bodyPr spcFirstLastPara="1" wrap="square" lIns="91425" tIns="45700" rIns="91425" bIns="45700" anchor="t" anchorCtr="0">
            <a:noAutofit/>
          </a:bodyPr>
          <a:lstStyle/>
          <a:p>
            <a:pPr marL="457200" lvl="0" indent="-330200" algn="l" rtl="0">
              <a:lnSpc>
                <a:spcPct val="150000"/>
              </a:lnSpc>
              <a:spcBef>
                <a:spcPts val="0"/>
              </a:spcBef>
              <a:spcAft>
                <a:spcPts val="0"/>
              </a:spcAft>
              <a:buClr>
                <a:schemeClr val="dk1"/>
              </a:buClr>
              <a:buSzPts val="1600"/>
              <a:buFont typeface="Calibri"/>
              <a:buChar char="●"/>
            </a:pPr>
            <a:r>
              <a:rPr lang="en-US" sz="1600"/>
              <a:t>Perceive and Understand the Outside Environment</a:t>
            </a:r>
            <a:endParaRPr sz="1400"/>
          </a:p>
          <a:p>
            <a:pPr marL="457200" lvl="0" indent="-330200" algn="l" rtl="0">
              <a:lnSpc>
                <a:spcPct val="150000"/>
              </a:lnSpc>
              <a:spcBef>
                <a:spcPts val="0"/>
              </a:spcBef>
              <a:spcAft>
                <a:spcPts val="0"/>
              </a:spcAft>
              <a:buClr>
                <a:schemeClr val="dk1"/>
              </a:buClr>
              <a:buSzPts val="1600"/>
              <a:buFont typeface="Calibri"/>
              <a:buChar char="●"/>
            </a:pPr>
            <a:r>
              <a:rPr lang="en-US" sz="1600"/>
              <a:t>Apply learning</a:t>
            </a:r>
            <a:r>
              <a:rPr lang="en-US" sz="1600" b="0"/>
              <a:t> to different contexts</a:t>
            </a:r>
            <a:endParaRPr sz="1600" b="0"/>
          </a:p>
          <a:p>
            <a:pPr marL="457200" lvl="0" indent="-330200" algn="l" rtl="0">
              <a:lnSpc>
                <a:spcPct val="150000"/>
              </a:lnSpc>
              <a:spcBef>
                <a:spcPts val="0"/>
              </a:spcBef>
              <a:spcAft>
                <a:spcPts val="0"/>
              </a:spcAft>
              <a:buClr>
                <a:schemeClr val="dk1"/>
              </a:buClr>
              <a:buSzPts val="1600"/>
              <a:buFont typeface="Calibri"/>
              <a:buChar char="●"/>
            </a:pPr>
            <a:r>
              <a:rPr lang="en-US" sz="1600" b="0"/>
              <a:t>Understand and </a:t>
            </a:r>
            <a:r>
              <a:rPr lang="en-US" sz="1600"/>
              <a:t>Handle Abstract Concepts </a:t>
            </a:r>
            <a:r>
              <a:rPr lang="en-US" sz="1600" b="0"/>
              <a:t>(Including “Emotions”)</a:t>
            </a:r>
            <a:endParaRPr sz="1600" b="0"/>
          </a:p>
          <a:p>
            <a:pPr marL="457200" lvl="0" indent="-330200" algn="l" rtl="0">
              <a:lnSpc>
                <a:spcPct val="150000"/>
              </a:lnSpc>
              <a:spcBef>
                <a:spcPts val="0"/>
              </a:spcBef>
              <a:spcAft>
                <a:spcPts val="0"/>
              </a:spcAft>
              <a:buClr>
                <a:schemeClr val="dk1"/>
              </a:buClr>
              <a:buSzPts val="1600"/>
              <a:buFont typeface="Calibri"/>
              <a:buChar char="●"/>
            </a:pPr>
            <a:r>
              <a:rPr lang="en-US" sz="1600" b="0"/>
              <a:t>Use that Knowledge to Manipulate One’s Environment</a:t>
            </a:r>
            <a:endParaRPr sz="1600" b="0"/>
          </a:p>
          <a:p>
            <a:pPr marL="457200" lvl="0" indent="-330200" algn="l" rtl="0">
              <a:lnSpc>
                <a:spcPct val="150000"/>
              </a:lnSpc>
              <a:spcBef>
                <a:spcPts val="0"/>
              </a:spcBef>
              <a:spcAft>
                <a:spcPts val="0"/>
              </a:spcAft>
              <a:buClr>
                <a:schemeClr val="dk1"/>
              </a:buClr>
              <a:buSzPts val="1600"/>
              <a:buFont typeface="Poppins"/>
              <a:buChar char="●"/>
            </a:pPr>
            <a:r>
              <a:rPr lang="en-US" sz="1600"/>
              <a:t>“Goal-directed Future”</a:t>
            </a:r>
            <a:endParaRPr sz="1600" b="0"/>
          </a:p>
          <a:p>
            <a:pPr marL="0" lvl="0" indent="0" algn="l" rtl="0">
              <a:spcBef>
                <a:spcPts val="1200"/>
              </a:spcBef>
              <a:spcAft>
                <a:spcPts val="0"/>
              </a:spcAft>
              <a:buNone/>
            </a:pPr>
            <a:endParaRPr/>
          </a:p>
        </p:txBody>
      </p:sp>
      <p:sp>
        <p:nvSpPr>
          <p:cNvPr id="216" name="Google Shape;216;p38"/>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does Human Intelligence consist of?</a:t>
            </a:r>
            <a:endParaRPr/>
          </a:p>
        </p:txBody>
      </p:sp>
      <p:sp>
        <p:nvSpPr>
          <p:cNvPr id="217" name="Google Shape;217;p38"/>
          <p:cNvSpPr txBox="1">
            <a:spLocks noGrp="1"/>
          </p:cNvSpPr>
          <p:nvPr>
            <p:ph type="body" idx="1"/>
          </p:nvPr>
        </p:nvSpPr>
        <p:spPr>
          <a:xfrm>
            <a:off x="4627901" y="1004975"/>
            <a:ext cx="4106400" cy="3138300"/>
          </a:xfrm>
          <a:prstGeom prst="rect">
            <a:avLst/>
          </a:prstGeom>
        </p:spPr>
        <p:txBody>
          <a:bodyPr spcFirstLastPara="1" wrap="square" lIns="91425" tIns="45700" rIns="91425" bIns="45700" anchor="t" anchorCtr="0">
            <a:noAutofit/>
          </a:bodyPr>
          <a:lstStyle/>
          <a:p>
            <a:pPr marL="457200" lvl="0" indent="-330200" algn="l" rtl="0">
              <a:lnSpc>
                <a:spcPct val="150000"/>
              </a:lnSpc>
              <a:spcBef>
                <a:spcPts val="0"/>
              </a:spcBef>
              <a:spcAft>
                <a:spcPts val="0"/>
              </a:spcAft>
              <a:buClr>
                <a:schemeClr val="dk1"/>
              </a:buClr>
              <a:buSzPts val="1600"/>
              <a:buFont typeface="Poppins"/>
              <a:buChar char="●"/>
            </a:pPr>
            <a:r>
              <a:rPr lang="en-US" sz="1600" b="0"/>
              <a:t>Express </a:t>
            </a:r>
            <a:r>
              <a:rPr lang="en-US" sz="1600"/>
              <a:t>Creativity</a:t>
            </a:r>
            <a:r>
              <a:rPr lang="en-US" sz="1600" b="0"/>
              <a:t> and </a:t>
            </a:r>
            <a:r>
              <a:rPr lang="en-US" sz="1600"/>
              <a:t>Imagination</a:t>
            </a:r>
            <a:endParaRPr sz="1600"/>
          </a:p>
          <a:p>
            <a:pPr marL="457200" lvl="0" indent="-330200" algn="l" rtl="0">
              <a:lnSpc>
                <a:spcPct val="150000"/>
              </a:lnSpc>
              <a:spcBef>
                <a:spcPts val="0"/>
              </a:spcBef>
              <a:spcAft>
                <a:spcPts val="0"/>
              </a:spcAft>
              <a:buClr>
                <a:schemeClr val="dk1"/>
              </a:buClr>
              <a:buSzPts val="1600"/>
              <a:buFont typeface="Calibri"/>
              <a:buChar char="●"/>
            </a:pPr>
            <a:r>
              <a:rPr lang="en-US" sz="1600" b="0"/>
              <a:t>Respond Quickly and Successfully </a:t>
            </a:r>
            <a:r>
              <a:rPr lang="en-US" sz="1600"/>
              <a:t>Deal with Complex Situations</a:t>
            </a:r>
            <a:endParaRPr sz="1600"/>
          </a:p>
          <a:p>
            <a:pPr marL="457200" lvl="0" indent="-330200" algn="l" rtl="0">
              <a:lnSpc>
                <a:spcPct val="150000"/>
              </a:lnSpc>
              <a:spcBef>
                <a:spcPts val="0"/>
              </a:spcBef>
              <a:spcAft>
                <a:spcPts val="0"/>
              </a:spcAft>
              <a:buClr>
                <a:schemeClr val="dk1"/>
              </a:buClr>
              <a:buSzPts val="1600"/>
              <a:buFont typeface="Calibri"/>
              <a:buChar char="●"/>
            </a:pPr>
            <a:r>
              <a:rPr lang="en-US" sz="1600" b="0"/>
              <a:t>Discern what is Important from what is Not Important</a:t>
            </a:r>
            <a:endParaRPr sz="1600" b="0"/>
          </a:p>
          <a:p>
            <a:pPr marL="457200" lvl="0" indent="-330200" algn="l" rtl="0">
              <a:lnSpc>
                <a:spcPct val="150000"/>
              </a:lnSpc>
              <a:spcBef>
                <a:spcPts val="0"/>
              </a:spcBef>
              <a:spcAft>
                <a:spcPts val="0"/>
              </a:spcAft>
              <a:buClr>
                <a:schemeClr val="dk1"/>
              </a:buClr>
              <a:buSzPts val="1600"/>
              <a:buFont typeface="Calibri"/>
              <a:buChar char="●"/>
            </a:pPr>
            <a:r>
              <a:rPr lang="en-US" sz="1600"/>
              <a:t>Handle Ambiguous Situations</a:t>
            </a:r>
            <a:r>
              <a:rPr lang="en-US" sz="1600" b="0"/>
              <a:t> and Incomplete Information</a:t>
            </a:r>
            <a:endParaRPr sz="1600" b="0"/>
          </a:p>
          <a:p>
            <a:pPr marL="0" lvl="0" indent="0" algn="l" rtl="0">
              <a:spcBef>
                <a:spcPts val="120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19"/>
          <p:cNvSpPr txBox="1">
            <a:spLocks noGrp="1"/>
          </p:cNvSpPr>
          <p:nvPr>
            <p:ph type="body" idx="1"/>
          </p:nvPr>
        </p:nvSpPr>
        <p:spPr>
          <a:xfrm>
            <a:off x="170699" y="1228275"/>
            <a:ext cx="7711500" cy="2405700"/>
          </a:xfrm>
          <a:prstGeom prst="rect">
            <a:avLst/>
          </a:prstGeom>
        </p:spPr>
        <p:txBody>
          <a:bodyPr spcFirstLastPara="1" wrap="square" lIns="91425" tIns="45700" rIns="91425" bIns="45700" anchor="t" anchorCtr="0">
            <a:noAutofit/>
          </a:bodyPr>
          <a:lstStyle/>
          <a:p>
            <a:pPr marL="0" lvl="0" indent="0" algn="ctr" rtl="0">
              <a:spcBef>
                <a:spcPts val="751"/>
              </a:spcBef>
              <a:spcAft>
                <a:spcPts val="0"/>
              </a:spcAft>
              <a:buNone/>
            </a:pPr>
            <a:r>
              <a:rPr lang="en-US" sz="6000" i="1"/>
              <a:t>Falling for Vendor Hype Product mismatch, Overhype, and Oversell</a:t>
            </a:r>
            <a:endParaRPr sz="6000"/>
          </a:p>
        </p:txBody>
      </p:sp>
      <p:sp>
        <p:nvSpPr>
          <p:cNvPr id="834" name="Google Shape;834;p119"/>
          <p:cNvSpPr txBox="1"/>
          <p:nvPr/>
        </p:nvSpPr>
        <p:spPr>
          <a:xfrm>
            <a:off x="0" y="327150"/>
            <a:ext cx="4376100" cy="571500"/>
          </a:xfrm>
          <a:prstGeom prst="rect">
            <a:avLst/>
          </a:prstGeom>
          <a:gradFill>
            <a:gsLst>
              <a:gs pos="0">
                <a:srgbClr val="DB0000"/>
              </a:gs>
              <a:gs pos="100000">
                <a:srgbClr val="540303"/>
              </a:gs>
            </a:gsLst>
            <a:lin ang="5400012" scaled="0"/>
          </a:gradFill>
          <a:ln>
            <a:noFill/>
          </a:ln>
          <a:effectLst>
            <a:outerShdw blurRad="57150" dist="19050" dir="5400000" algn="bl" rotWithShape="0">
              <a:srgbClr val="000000">
                <a:alpha val="50000"/>
              </a:srgbClr>
            </a:outerShdw>
          </a:effectLst>
        </p:spPr>
        <p:txBody>
          <a:bodyPr spcFirstLastPara="1" wrap="square" lIns="45725" tIns="22850" rIns="45725" bIns="22850" anchor="ctr" anchorCtr="0">
            <a:normAutofit/>
          </a:bodyPr>
          <a:lstStyle/>
          <a:p>
            <a:pPr marL="0" lvl="0" indent="0" algn="ctr" rtl="0">
              <a:spcBef>
                <a:spcPts val="0"/>
              </a:spcBef>
              <a:spcAft>
                <a:spcPts val="0"/>
              </a:spcAft>
              <a:buNone/>
            </a:pPr>
            <a:r>
              <a:rPr lang="en-US" sz="2200" b="1">
                <a:solidFill>
                  <a:srgbClr val="E7EFF4"/>
                </a:solidFill>
                <a:latin typeface="Lato"/>
                <a:ea typeface="Lato"/>
                <a:cs typeface="Lato"/>
                <a:sym typeface="Lato"/>
              </a:rPr>
              <a:t>AI Failure Reason</a:t>
            </a:r>
            <a:endParaRPr sz="2200" b="1">
              <a:solidFill>
                <a:srgbClr val="E7EFF4"/>
              </a:solidFill>
              <a:latin typeface="Lato"/>
              <a:ea typeface="Lato"/>
              <a:cs typeface="Lato"/>
              <a:sym typeface="Lato"/>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20"/>
          <p:cNvSpPr txBox="1">
            <a:spLocks noGrp="1"/>
          </p:cNvSpPr>
          <p:nvPr>
            <p:ph type="body" idx="1"/>
          </p:nvPr>
        </p:nvSpPr>
        <p:spPr>
          <a:xfrm>
            <a:off x="452450" y="1082250"/>
            <a:ext cx="5701800" cy="3138300"/>
          </a:xfrm>
          <a:prstGeom prst="rect">
            <a:avLst/>
          </a:prstGeom>
        </p:spPr>
        <p:txBody>
          <a:bodyPr spcFirstLastPara="1" wrap="square" lIns="91425" tIns="45700" rIns="91425" bIns="45700" anchor="t" anchorCtr="0">
            <a:noAutofit/>
          </a:bodyPr>
          <a:lstStyle/>
          <a:p>
            <a:pPr marL="457200" lvl="0" indent="-330200" algn="l" rtl="0">
              <a:lnSpc>
                <a:spcPct val="115000"/>
              </a:lnSpc>
              <a:spcBef>
                <a:spcPts val="751"/>
              </a:spcBef>
              <a:spcAft>
                <a:spcPts val="0"/>
              </a:spcAft>
              <a:buClr>
                <a:schemeClr val="dk1"/>
              </a:buClr>
              <a:buSzPts val="1600"/>
              <a:buChar char="➢"/>
            </a:pPr>
            <a:r>
              <a:rPr lang="en-US" sz="1600" b="0"/>
              <a:t>Vendor misalignment on promise vs. reality comes from</a:t>
            </a:r>
            <a:endParaRPr sz="1600" b="0"/>
          </a:p>
          <a:p>
            <a:pPr marL="914400" lvl="1" indent="-330200" algn="l" rtl="0">
              <a:lnSpc>
                <a:spcPct val="115000"/>
              </a:lnSpc>
              <a:spcBef>
                <a:spcPts val="0"/>
              </a:spcBef>
              <a:spcAft>
                <a:spcPts val="0"/>
              </a:spcAft>
              <a:buSzPts val="1600"/>
              <a:buChar char="○"/>
            </a:pPr>
            <a:r>
              <a:rPr lang="en-US" sz="1600" b="1" i="1"/>
              <a:t>Product mismatch</a:t>
            </a:r>
            <a:endParaRPr sz="1600" b="1" i="1"/>
          </a:p>
          <a:p>
            <a:pPr marL="914400" lvl="1" indent="-330200" algn="l" rtl="0">
              <a:lnSpc>
                <a:spcPct val="115000"/>
              </a:lnSpc>
              <a:spcBef>
                <a:spcPts val="0"/>
              </a:spcBef>
              <a:spcAft>
                <a:spcPts val="0"/>
              </a:spcAft>
              <a:buSzPts val="1600"/>
              <a:buChar char="○"/>
            </a:pPr>
            <a:r>
              <a:rPr lang="en-US" sz="1600" b="1" i="1"/>
              <a:t>Overhype</a:t>
            </a:r>
            <a:endParaRPr sz="1600" b="1" i="1"/>
          </a:p>
          <a:p>
            <a:pPr marL="914400" lvl="1" indent="-330200" algn="l" rtl="0">
              <a:lnSpc>
                <a:spcPct val="115000"/>
              </a:lnSpc>
              <a:spcBef>
                <a:spcPts val="0"/>
              </a:spcBef>
              <a:spcAft>
                <a:spcPts val="0"/>
              </a:spcAft>
              <a:buSzPts val="1600"/>
              <a:buChar char="○"/>
            </a:pPr>
            <a:r>
              <a:rPr lang="en-US" sz="1600" b="1" i="1"/>
              <a:t>Oversell</a:t>
            </a:r>
            <a:endParaRPr sz="1600" b="1" i="1"/>
          </a:p>
          <a:p>
            <a:pPr marL="457200" lvl="0" indent="-330200" algn="l" rtl="0">
              <a:lnSpc>
                <a:spcPct val="115000"/>
              </a:lnSpc>
              <a:spcBef>
                <a:spcPts val="0"/>
              </a:spcBef>
              <a:spcAft>
                <a:spcPts val="0"/>
              </a:spcAft>
              <a:buClr>
                <a:schemeClr val="dk1"/>
              </a:buClr>
              <a:buSzPts val="1600"/>
              <a:buChar char="➢"/>
            </a:pPr>
            <a:r>
              <a:rPr lang="en-US" sz="1600" b="0"/>
              <a:t>This comes from companies being a “single vendor organization”</a:t>
            </a:r>
            <a:endParaRPr sz="1600" b="0"/>
          </a:p>
          <a:p>
            <a:pPr marL="457200" lvl="0" indent="-330200" algn="l" rtl="0">
              <a:lnSpc>
                <a:spcPct val="115000"/>
              </a:lnSpc>
              <a:spcBef>
                <a:spcPts val="0"/>
              </a:spcBef>
              <a:spcAft>
                <a:spcPts val="0"/>
              </a:spcAft>
              <a:buClr>
                <a:schemeClr val="dk1"/>
              </a:buClr>
              <a:buSzPts val="1600"/>
              <a:buChar char="➢"/>
            </a:pPr>
            <a:r>
              <a:rPr lang="en-US" sz="1600" i="1"/>
              <a:t>Trying to fit a vendor square peg into a round hole</a:t>
            </a:r>
            <a:endParaRPr sz="1600" i="1"/>
          </a:p>
          <a:p>
            <a:pPr marL="457200" lvl="0" indent="-330200" algn="l" rtl="0">
              <a:lnSpc>
                <a:spcPct val="115000"/>
              </a:lnSpc>
              <a:spcBef>
                <a:spcPts val="0"/>
              </a:spcBef>
              <a:spcAft>
                <a:spcPts val="0"/>
              </a:spcAft>
              <a:buClr>
                <a:schemeClr val="dk1"/>
              </a:buClr>
              <a:buSzPts val="1600"/>
              <a:buChar char="➢"/>
            </a:pPr>
            <a:r>
              <a:rPr lang="en-US" sz="1600" b="0"/>
              <a:t>Hello… ChatGPT isn’t for everything</a:t>
            </a:r>
            <a:endParaRPr sz="1600" b="0"/>
          </a:p>
          <a:p>
            <a:pPr marL="457200" lvl="0" indent="-330200" algn="l" rtl="0">
              <a:lnSpc>
                <a:spcPct val="115000"/>
              </a:lnSpc>
              <a:spcBef>
                <a:spcPts val="0"/>
              </a:spcBef>
              <a:spcAft>
                <a:spcPts val="0"/>
              </a:spcAft>
              <a:buClr>
                <a:schemeClr val="dk1"/>
              </a:buClr>
              <a:buSzPts val="1600"/>
              <a:buChar char="➢"/>
            </a:pPr>
            <a:r>
              <a:rPr lang="en-US" sz="1600" b="0"/>
              <a:t>What makes the shareholders happy doesn’t necessarily make customers or employees happy</a:t>
            </a:r>
            <a:endParaRPr sz="1600" b="0"/>
          </a:p>
        </p:txBody>
      </p:sp>
      <p:sp>
        <p:nvSpPr>
          <p:cNvPr id="840" name="Google Shape;840;p120"/>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Wrong solution for your problem</a:t>
            </a:r>
            <a:endParaRPr/>
          </a:p>
        </p:txBody>
      </p:sp>
      <p:pic>
        <p:nvPicPr>
          <p:cNvPr id="841" name="Google Shape;841;p120"/>
          <p:cNvPicPr preferRelativeResize="0"/>
          <p:nvPr/>
        </p:nvPicPr>
        <p:blipFill rotWithShape="1">
          <a:blip r:embed="rId3">
            <a:alphaModFix/>
          </a:blip>
          <a:srcRect l="17769"/>
          <a:stretch/>
        </p:blipFill>
        <p:spPr>
          <a:xfrm>
            <a:off x="6368350" y="986975"/>
            <a:ext cx="2655000" cy="3174300"/>
          </a:xfrm>
          <a:prstGeom prst="roundRect">
            <a:avLst>
              <a:gd name="adj" fmla="val 8375"/>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21"/>
          <p:cNvSpPr txBox="1">
            <a:spLocks noGrp="1"/>
          </p:cNvSpPr>
          <p:nvPr>
            <p:ph type="body" idx="1"/>
          </p:nvPr>
        </p:nvSpPr>
        <p:spPr>
          <a:xfrm>
            <a:off x="170699" y="1228275"/>
            <a:ext cx="7510200" cy="2405700"/>
          </a:xfrm>
          <a:prstGeom prst="rect">
            <a:avLst/>
          </a:prstGeom>
        </p:spPr>
        <p:txBody>
          <a:bodyPr spcFirstLastPara="1" wrap="square" lIns="91425" tIns="45700" rIns="91425" bIns="45700" anchor="t" anchorCtr="0">
            <a:noAutofit/>
          </a:bodyPr>
          <a:lstStyle/>
          <a:p>
            <a:pPr marL="0" lvl="0" indent="0" algn="ctr" rtl="0">
              <a:spcBef>
                <a:spcPts val="751"/>
              </a:spcBef>
              <a:spcAft>
                <a:spcPts val="0"/>
              </a:spcAft>
              <a:buNone/>
            </a:pPr>
            <a:r>
              <a:rPr lang="en-US" sz="7000" i="1">
                <a:latin typeface="Lato"/>
                <a:ea typeface="Lato"/>
                <a:cs typeface="Lato"/>
                <a:sym typeface="Lato"/>
              </a:rPr>
              <a:t>Falling into the </a:t>
            </a:r>
            <a:endParaRPr sz="7000" i="1">
              <a:latin typeface="Lato"/>
              <a:ea typeface="Lato"/>
              <a:cs typeface="Lato"/>
              <a:sym typeface="Lato"/>
            </a:endParaRPr>
          </a:p>
          <a:p>
            <a:pPr marL="0" lvl="0" indent="0" algn="ctr" rtl="0">
              <a:spcBef>
                <a:spcPts val="751"/>
              </a:spcBef>
              <a:spcAft>
                <a:spcPts val="0"/>
              </a:spcAft>
              <a:buNone/>
            </a:pPr>
            <a:r>
              <a:rPr lang="en-US" sz="7000" i="1">
                <a:latin typeface="Lato"/>
                <a:ea typeface="Lato"/>
                <a:cs typeface="Lato"/>
                <a:sym typeface="Lato"/>
              </a:rPr>
              <a:t>Uncanny Valley</a:t>
            </a:r>
            <a:endParaRPr sz="7000" i="1"/>
          </a:p>
        </p:txBody>
      </p:sp>
      <p:sp>
        <p:nvSpPr>
          <p:cNvPr id="847" name="Google Shape;847;p121"/>
          <p:cNvSpPr txBox="1"/>
          <p:nvPr/>
        </p:nvSpPr>
        <p:spPr>
          <a:xfrm>
            <a:off x="0" y="327150"/>
            <a:ext cx="4376100" cy="571500"/>
          </a:xfrm>
          <a:prstGeom prst="rect">
            <a:avLst/>
          </a:prstGeom>
          <a:gradFill>
            <a:gsLst>
              <a:gs pos="0">
                <a:srgbClr val="DB0000"/>
              </a:gs>
              <a:gs pos="100000">
                <a:srgbClr val="540303"/>
              </a:gs>
            </a:gsLst>
            <a:lin ang="5400012" scaled="0"/>
          </a:gradFill>
          <a:ln>
            <a:noFill/>
          </a:ln>
          <a:effectLst>
            <a:outerShdw blurRad="57150" dist="19050" dir="5400000" algn="bl" rotWithShape="0">
              <a:srgbClr val="000000">
                <a:alpha val="50000"/>
              </a:srgbClr>
            </a:outerShdw>
          </a:effectLst>
        </p:spPr>
        <p:txBody>
          <a:bodyPr spcFirstLastPara="1" wrap="square" lIns="45725" tIns="22850" rIns="45725" bIns="22850" anchor="ctr" anchorCtr="0">
            <a:normAutofit/>
          </a:bodyPr>
          <a:lstStyle/>
          <a:p>
            <a:pPr marL="0" lvl="0" indent="0" algn="ctr" rtl="0">
              <a:spcBef>
                <a:spcPts val="0"/>
              </a:spcBef>
              <a:spcAft>
                <a:spcPts val="0"/>
              </a:spcAft>
              <a:buNone/>
            </a:pPr>
            <a:r>
              <a:rPr lang="en-US" sz="2200" b="1">
                <a:solidFill>
                  <a:srgbClr val="E7EFF4"/>
                </a:solidFill>
                <a:latin typeface="Lato"/>
                <a:ea typeface="Lato"/>
                <a:cs typeface="Lato"/>
                <a:sym typeface="Lato"/>
              </a:rPr>
              <a:t>AI Failure Reason</a:t>
            </a:r>
            <a:endParaRPr sz="2200" b="1">
              <a:solidFill>
                <a:srgbClr val="E7EFF4"/>
              </a:solidFill>
              <a:latin typeface="Lato"/>
              <a:ea typeface="Lato"/>
              <a:cs typeface="Lato"/>
              <a:sym typeface="Lat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22"/>
          <p:cNvSpPr txBox="1">
            <a:spLocks noGrp="1"/>
          </p:cNvSpPr>
          <p:nvPr>
            <p:ph type="body" idx="1"/>
          </p:nvPr>
        </p:nvSpPr>
        <p:spPr>
          <a:xfrm>
            <a:off x="439750" y="1006050"/>
            <a:ext cx="4909800" cy="31383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751"/>
              </a:spcBef>
              <a:spcAft>
                <a:spcPts val="0"/>
              </a:spcAft>
              <a:buClr>
                <a:schemeClr val="dk1"/>
              </a:buClr>
              <a:buSzPts val="1800"/>
              <a:buChar char="●"/>
            </a:pPr>
            <a:r>
              <a:rPr lang="en-US" sz="1800" b="0"/>
              <a:t>The </a:t>
            </a:r>
            <a:r>
              <a:rPr lang="en-US" sz="1800"/>
              <a:t>Uncanny Valley </a:t>
            </a:r>
            <a:r>
              <a:rPr lang="en-US" sz="1800" b="0"/>
              <a:t>is a relationship between the degree of an object's resemblance to a human being and the emotional response to the object. </a:t>
            </a:r>
            <a:endParaRPr sz="1800" b="0"/>
          </a:p>
          <a:p>
            <a:pPr marL="457200" lvl="0" indent="-342900" algn="l" rtl="0">
              <a:lnSpc>
                <a:spcPct val="115000"/>
              </a:lnSpc>
              <a:spcBef>
                <a:spcPts val="0"/>
              </a:spcBef>
              <a:spcAft>
                <a:spcPts val="0"/>
              </a:spcAft>
              <a:buClr>
                <a:schemeClr val="dk1"/>
              </a:buClr>
              <a:buSzPts val="1800"/>
              <a:buChar char="●"/>
            </a:pPr>
            <a:r>
              <a:rPr lang="en-US" sz="1800" b="0"/>
              <a:t>Humanoid objects which appear </a:t>
            </a:r>
            <a:r>
              <a:rPr lang="en-US" sz="1800"/>
              <a:t>almost, but not exactly, like real human beings elicit uncanny, or strangely familiar, feelings of eeriness and revulsion</a:t>
            </a:r>
            <a:r>
              <a:rPr lang="en-US" sz="1800" b="0"/>
              <a:t> in observers.</a:t>
            </a:r>
            <a:endParaRPr sz="1800" b="0"/>
          </a:p>
          <a:p>
            <a:pPr marL="457200" lvl="0" indent="-342900" algn="l" rtl="0">
              <a:lnSpc>
                <a:spcPct val="115000"/>
              </a:lnSpc>
              <a:spcBef>
                <a:spcPts val="0"/>
              </a:spcBef>
              <a:spcAft>
                <a:spcPts val="0"/>
              </a:spcAft>
              <a:buClr>
                <a:schemeClr val="dk1"/>
              </a:buClr>
              <a:buSzPts val="1800"/>
              <a:buChar char="●"/>
            </a:pPr>
            <a:r>
              <a:rPr lang="en-US" sz="1800" b="0"/>
              <a:t>The Data Version of the Uncanny Valley</a:t>
            </a:r>
            <a:endParaRPr sz="1800" b="0"/>
          </a:p>
        </p:txBody>
      </p:sp>
      <p:sp>
        <p:nvSpPr>
          <p:cNvPr id="853" name="Google Shape;853;p122"/>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The “Uncanny Valley”</a:t>
            </a:r>
            <a:endParaRPr/>
          </a:p>
        </p:txBody>
      </p:sp>
      <p:pic>
        <p:nvPicPr>
          <p:cNvPr id="854" name="Google Shape;854;p122"/>
          <p:cNvPicPr preferRelativeResize="0"/>
          <p:nvPr/>
        </p:nvPicPr>
        <p:blipFill>
          <a:blip r:embed="rId3">
            <a:alphaModFix/>
          </a:blip>
          <a:stretch>
            <a:fillRect/>
          </a:stretch>
        </p:blipFill>
        <p:spPr>
          <a:xfrm>
            <a:off x="5408500" y="567275"/>
            <a:ext cx="3567900" cy="2497800"/>
          </a:xfrm>
          <a:prstGeom prst="roundRect">
            <a:avLst>
              <a:gd name="adj" fmla="val 9809"/>
            </a:avLst>
          </a:prstGeom>
          <a:noFill/>
          <a:ln>
            <a:noFill/>
          </a:ln>
          <a:effectLst>
            <a:outerShdw blurRad="57150" dist="19050" dir="5400000" algn="bl" rotWithShape="0">
              <a:srgbClr val="000000">
                <a:alpha val="50000"/>
              </a:srgbClr>
            </a:outerShdw>
          </a:effectLst>
        </p:spPr>
      </p:pic>
      <p:pic>
        <p:nvPicPr>
          <p:cNvPr id="855" name="Google Shape;855;p122"/>
          <p:cNvPicPr preferRelativeResize="0"/>
          <p:nvPr/>
        </p:nvPicPr>
        <p:blipFill rotWithShape="1">
          <a:blip r:embed="rId4">
            <a:alphaModFix/>
          </a:blip>
          <a:srcRect t="59263"/>
          <a:stretch/>
        </p:blipFill>
        <p:spPr>
          <a:xfrm>
            <a:off x="5349550" y="3339750"/>
            <a:ext cx="3685800" cy="804600"/>
          </a:xfrm>
          <a:prstGeom prst="roundRect">
            <a:avLst>
              <a:gd name="adj" fmla="val 13919"/>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23"/>
          <p:cNvSpPr txBox="1">
            <a:spLocks noGrp="1"/>
          </p:cNvSpPr>
          <p:nvPr>
            <p:ph type="body" idx="1"/>
          </p:nvPr>
        </p:nvSpPr>
        <p:spPr>
          <a:xfrm>
            <a:off x="561275" y="1228250"/>
            <a:ext cx="7297200" cy="2405700"/>
          </a:xfrm>
          <a:prstGeom prst="rect">
            <a:avLst/>
          </a:prstGeom>
        </p:spPr>
        <p:txBody>
          <a:bodyPr spcFirstLastPara="1" wrap="square" lIns="91425" tIns="45700" rIns="91425" bIns="45700" anchor="t" anchorCtr="0">
            <a:noAutofit/>
          </a:bodyPr>
          <a:lstStyle/>
          <a:p>
            <a:pPr marL="0" lvl="0" indent="0" algn="ctr" rtl="0">
              <a:spcBef>
                <a:spcPts val="751"/>
              </a:spcBef>
              <a:spcAft>
                <a:spcPts val="0"/>
              </a:spcAft>
              <a:buNone/>
            </a:pPr>
            <a:r>
              <a:rPr lang="en-US" sz="7000" i="1">
                <a:latin typeface="Lato"/>
                <a:ea typeface="Lato"/>
                <a:cs typeface="Lato"/>
                <a:sym typeface="Lato"/>
              </a:rPr>
              <a:t>Overpromising &amp;</a:t>
            </a:r>
            <a:endParaRPr sz="7000" i="1">
              <a:latin typeface="Lato"/>
              <a:ea typeface="Lato"/>
              <a:cs typeface="Lato"/>
              <a:sym typeface="Lato"/>
            </a:endParaRPr>
          </a:p>
          <a:p>
            <a:pPr marL="0" lvl="0" indent="0" algn="ctr" rtl="0">
              <a:spcBef>
                <a:spcPts val="751"/>
              </a:spcBef>
              <a:spcAft>
                <a:spcPts val="0"/>
              </a:spcAft>
              <a:buNone/>
            </a:pPr>
            <a:r>
              <a:rPr lang="en-US" sz="7000" i="1">
                <a:latin typeface="Lato"/>
                <a:ea typeface="Lato"/>
                <a:cs typeface="Lato"/>
                <a:sym typeface="Lato"/>
              </a:rPr>
              <a:t>Underdelivering</a:t>
            </a:r>
            <a:endParaRPr sz="7000" i="1">
              <a:latin typeface="Lato"/>
              <a:ea typeface="Lato"/>
              <a:cs typeface="Lato"/>
              <a:sym typeface="Lato"/>
            </a:endParaRPr>
          </a:p>
          <a:p>
            <a:pPr marL="0" lvl="0" indent="0" algn="ctr" rtl="0">
              <a:spcBef>
                <a:spcPts val="751"/>
              </a:spcBef>
              <a:spcAft>
                <a:spcPts val="0"/>
              </a:spcAft>
              <a:buNone/>
            </a:pPr>
            <a:endParaRPr sz="4500" i="1">
              <a:latin typeface="Lato"/>
              <a:ea typeface="Lato"/>
              <a:cs typeface="Lato"/>
              <a:sym typeface="Lato"/>
            </a:endParaRPr>
          </a:p>
        </p:txBody>
      </p:sp>
      <p:sp>
        <p:nvSpPr>
          <p:cNvPr id="861" name="Google Shape;861;p123"/>
          <p:cNvSpPr txBox="1"/>
          <p:nvPr/>
        </p:nvSpPr>
        <p:spPr>
          <a:xfrm>
            <a:off x="0" y="327150"/>
            <a:ext cx="4376100" cy="571500"/>
          </a:xfrm>
          <a:prstGeom prst="rect">
            <a:avLst/>
          </a:prstGeom>
          <a:gradFill>
            <a:gsLst>
              <a:gs pos="0">
                <a:srgbClr val="DB0000"/>
              </a:gs>
              <a:gs pos="100000">
                <a:srgbClr val="540303"/>
              </a:gs>
            </a:gsLst>
            <a:lin ang="5400012" scaled="0"/>
          </a:gradFill>
          <a:ln>
            <a:noFill/>
          </a:ln>
          <a:effectLst>
            <a:outerShdw blurRad="57150" dist="19050" dir="5400000" algn="bl" rotWithShape="0">
              <a:srgbClr val="000000">
                <a:alpha val="50000"/>
              </a:srgbClr>
            </a:outerShdw>
          </a:effectLst>
        </p:spPr>
        <p:txBody>
          <a:bodyPr spcFirstLastPara="1" wrap="square" lIns="45725" tIns="22850" rIns="45725" bIns="22850" anchor="ctr" anchorCtr="0">
            <a:normAutofit/>
          </a:bodyPr>
          <a:lstStyle/>
          <a:p>
            <a:pPr marL="0" lvl="0" indent="0" algn="ctr" rtl="0">
              <a:spcBef>
                <a:spcPts val="0"/>
              </a:spcBef>
              <a:spcAft>
                <a:spcPts val="0"/>
              </a:spcAft>
              <a:buNone/>
            </a:pPr>
            <a:r>
              <a:rPr lang="en-US" sz="2200" b="1">
                <a:solidFill>
                  <a:srgbClr val="E7EFF4"/>
                </a:solidFill>
                <a:latin typeface="Lato"/>
                <a:ea typeface="Lato"/>
                <a:cs typeface="Lato"/>
                <a:sym typeface="Lato"/>
              </a:rPr>
              <a:t>AI Failure Reason</a:t>
            </a:r>
            <a:endParaRPr sz="2200" b="1">
              <a:solidFill>
                <a:srgbClr val="E7EFF4"/>
              </a:solidFill>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24"/>
          <p:cNvSpPr txBox="1">
            <a:spLocks noGrp="1"/>
          </p:cNvSpPr>
          <p:nvPr>
            <p:ph type="body" idx="1"/>
          </p:nvPr>
        </p:nvSpPr>
        <p:spPr>
          <a:xfrm>
            <a:off x="439750" y="1082250"/>
            <a:ext cx="5359500" cy="31383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Clr>
                <a:schemeClr val="dk1"/>
              </a:buClr>
              <a:buSzPts val="1100"/>
              <a:buFont typeface="Arial"/>
              <a:buNone/>
            </a:pPr>
            <a:r>
              <a:rPr lang="en-US" sz="1900" b="0"/>
              <a:t>Ask yourself:</a:t>
            </a:r>
            <a:endParaRPr sz="1900" b="0"/>
          </a:p>
          <a:p>
            <a:pPr marL="457200" lvl="0" indent="-349250" algn="l" rtl="0">
              <a:spcBef>
                <a:spcPts val="751"/>
              </a:spcBef>
              <a:spcAft>
                <a:spcPts val="0"/>
              </a:spcAft>
              <a:buClr>
                <a:schemeClr val="dk1"/>
              </a:buClr>
              <a:buSzPts val="1900"/>
              <a:buChar char="➢"/>
            </a:pPr>
            <a:r>
              <a:rPr lang="en-US" sz="1900" b="0"/>
              <a:t>Why are we using AI? </a:t>
            </a:r>
            <a:endParaRPr sz="1900" b="0"/>
          </a:p>
          <a:p>
            <a:pPr marL="457200" lvl="0" indent="-349250" algn="l" rtl="0">
              <a:spcBef>
                <a:spcPts val="0"/>
              </a:spcBef>
              <a:spcAft>
                <a:spcPts val="0"/>
              </a:spcAft>
              <a:buClr>
                <a:schemeClr val="dk1"/>
              </a:buClr>
              <a:buSzPts val="1900"/>
              <a:buChar char="➢"/>
            </a:pPr>
            <a:r>
              <a:rPr lang="en-US" sz="1900" b="0"/>
              <a:t>Are we promising too much from the AI solution?</a:t>
            </a:r>
            <a:endParaRPr sz="1900" b="0"/>
          </a:p>
          <a:p>
            <a:pPr marL="457200" lvl="0" indent="-349250" algn="l" rtl="0">
              <a:spcBef>
                <a:spcPts val="0"/>
              </a:spcBef>
              <a:spcAft>
                <a:spcPts val="0"/>
              </a:spcAft>
              <a:buClr>
                <a:schemeClr val="dk1"/>
              </a:buClr>
              <a:buSzPts val="1900"/>
              <a:buChar char="➢"/>
            </a:pPr>
            <a:r>
              <a:rPr lang="en-US" sz="1900" b="0"/>
              <a:t>Are we more invested in doing AI then solving the problem?</a:t>
            </a:r>
            <a:endParaRPr sz="1900" b="0"/>
          </a:p>
          <a:p>
            <a:pPr marL="457200" lvl="0" indent="-349250" algn="l" rtl="0">
              <a:spcBef>
                <a:spcPts val="0"/>
              </a:spcBef>
              <a:spcAft>
                <a:spcPts val="0"/>
              </a:spcAft>
              <a:buClr>
                <a:schemeClr val="dk1"/>
              </a:buClr>
              <a:buSzPts val="1900"/>
              <a:buChar char="➢"/>
            </a:pPr>
            <a:r>
              <a:rPr lang="en-US" sz="1900" b="0"/>
              <a:t>Do you even know what problem you’re trying to solve? </a:t>
            </a:r>
            <a:endParaRPr sz="1900" b="0"/>
          </a:p>
          <a:p>
            <a:pPr marL="457200" lvl="0" indent="-349250" algn="l" rtl="0">
              <a:spcBef>
                <a:spcPts val="0"/>
              </a:spcBef>
              <a:spcAft>
                <a:spcPts val="0"/>
              </a:spcAft>
              <a:buClr>
                <a:schemeClr val="dk1"/>
              </a:buClr>
              <a:buSzPts val="1900"/>
              <a:buChar char="➢"/>
            </a:pPr>
            <a:r>
              <a:rPr lang="en-US" sz="1900" b="0"/>
              <a:t>Why are you tackling the hardest possible problem first? </a:t>
            </a:r>
            <a:endParaRPr sz="1900" b="0"/>
          </a:p>
          <a:p>
            <a:pPr marL="457200" lvl="0" indent="-349250" algn="l" rtl="0">
              <a:spcBef>
                <a:spcPts val="0"/>
              </a:spcBef>
              <a:spcAft>
                <a:spcPts val="0"/>
              </a:spcAft>
              <a:buClr>
                <a:schemeClr val="dk1"/>
              </a:buClr>
              <a:buSzPts val="1900"/>
              <a:buChar char="➢"/>
            </a:pPr>
            <a:r>
              <a:rPr lang="en-US" sz="1900" b="0"/>
              <a:t>Why are you trying to tackle many AI Patterns at the same time?</a:t>
            </a:r>
            <a:endParaRPr sz="1900" b="0"/>
          </a:p>
          <a:p>
            <a:pPr marL="0" lvl="0" indent="0" algn="l" rtl="0">
              <a:spcBef>
                <a:spcPts val="751"/>
              </a:spcBef>
              <a:spcAft>
                <a:spcPts val="0"/>
              </a:spcAft>
              <a:buClr>
                <a:schemeClr val="dk1"/>
              </a:buClr>
              <a:buSzPts val="1100"/>
              <a:buFont typeface="Arial"/>
              <a:buNone/>
            </a:pPr>
            <a:endParaRPr/>
          </a:p>
          <a:p>
            <a:pPr marL="0" lvl="0" indent="0" algn="l" rtl="0">
              <a:spcBef>
                <a:spcPts val="751"/>
              </a:spcBef>
              <a:spcAft>
                <a:spcPts val="0"/>
              </a:spcAft>
              <a:buNone/>
            </a:pPr>
            <a:endParaRPr/>
          </a:p>
        </p:txBody>
      </p:sp>
      <p:sp>
        <p:nvSpPr>
          <p:cNvPr id="867" name="Google Shape;867;p124"/>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We’ve been here before</a:t>
            </a:r>
            <a:endParaRPr/>
          </a:p>
        </p:txBody>
      </p:sp>
      <p:pic>
        <p:nvPicPr>
          <p:cNvPr id="868" name="Google Shape;868;p124"/>
          <p:cNvPicPr preferRelativeResize="0"/>
          <p:nvPr/>
        </p:nvPicPr>
        <p:blipFill>
          <a:blip r:embed="rId3">
            <a:alphaModFix/>
          </a:blip>
          <a:stretch>
            <a:fillRect/>
          </a:stretch>
        </p:blipFill>
        <p:spPr>
          <a:xfrm>
            <a:off x="5666225" y="1141375"/>
            <a:ext cx="3485700" cy="2728800"/>
          </a:xfrm>
          <a:prstGeom prst="roundRect">
            <a:avLst>
              <a:gd name="adj" fmla="val 5059"/>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25"/>
          <p:cNvSpPr txBox="1">
            <a:spLocks noGrp="1"/>
          </p:cNvSpPr>
          <p:nvPr>
            <p:ph type="body" idx="1"/>
          </p:nvPr>
        </p:nvSpPr>
        <p:spPr>
          <a:xfrm>
            <a:off x="439750" y="1198603"/>
            <a:ext cx="8247000" cy="1530600"/>
          </a:xfrm>
          <a:prstGeom prst="rect">
            <a:avLst/>
          </a:prstGeom>
        </p:spPr>
        <p:txBody>
          <a:bodyPr spcFirstLastPara="1" wrap="square" lIns="91425" tIns="45700" rIns="91425" bIns="45700" anchor="t" anchorCtr="0">
            <a:noAutofit/>
          </a:bodyPr>
          <a:lstStyle/>
          <a:p>
            <a:pPr marL="0" lvl="0" indent="0" algn="ctr" rtl="0">
              <a:spcBef>
                <a:spcPts val="751"/>
              </a:spcBef>
              <a:spcAft>
                <a:spcPts val="0"/>
              </a:spcAft>
              <a:buNone/>
            </a:pPr>
            <a:r>
              <a:rPr lang="en-US" sz="4800" i="1"/>
              <a:t>AI Project </a:t>
            </a:r>
            <a:endParaRPr sz="4800" i="1"/>
          </a:p>
          <a:p>
            <a:pPr marL="0" lvl="0" indent="0" algn="ctr" rtl="0">
              <a:spcBef>
                <a:spcPts val="751"/>
              </a:spcBef>
              <a:spcAft>
                <a:spcPts val="0"/>
              </a:spcAft>
              <a:buNone/>
            </a:pPr>
            <a:r>
              <a:rPr lang="en-US" sz="4800" i="1"/>
              <a:t>Success is Possible.</a:t>
            </a:r>
            <a:endParaRPr sz="4800" i="1"/>
          </a:p>
          <a:p>
            <a:pPr marL="0" marR="0" lvl="0" indent="0" algn="ctr" rtl="0">
              <a:lnSpc>
                <a:spcPct val="90000"/>
              </a:lnSpc>
              <a:spcBef>
                <a:spcPts val="751"/>
              </a:spcBef>
              <a:spcAft>
                <a:spcPts val="0"/>
              </a:spcAft>
              <a:buNone/>
            </a:pPr>
            <a:endParaRPr sz="4800" i="1"/>
          </a:p>
        </p:txBody>
      </p:sp>
      <p:sp>
        <p:nvSpPr>
          <p:cNvPr id="874" name="Google Shape;874;p125"/>
          <p:cNvSpPr txBox="1"/>
          <p:nvPr/>
        </p:nvSpPr>
        <p:spPr>
          <a:xfrm>
            <a:off x="0" y="327150"/>
            <a:ext cx="4376100" cy="571500"/>
          </a:xfrm>
          <a:prstGeom prst="rect">
            <a:avLst/>
          </a:prstGeom>
          <a:gradFill>
            <a:gsLst>
              <a:gs pos="0">
                <a:srgbClr val="51AB2A"/>
              </a:gs>
              <a:gs pos="100000">
                <a:srgbClr val="203E13"/>
              </a:gs>
            </a:gsLst>
            <a:lin ang="5400012" scaled="0"/>
          </a:gradFill>
          <a:ln>
            <a:noFill/>
          </a:ln>
          <a:effectLst>
            <a:outerShdw blurRad="57150" dist="19050" dir="5400000" algn="bl" rotWithShape="0">
              <a:srgbClr val="000000">
                <a:alpha val="50000"/>
              </a:srgbClr>
            </a:outerShdw>
          </a:effectLst>
        </p:spPr>
        <p:txBody>
          <a:bodyPr spcFirstLastPara="1" wrap="square" lIns="45725" tIns="22850" rIns="45725" bIns="22850" anchor="ctr" anchorCtr="0">
            <a:normAutofit fontScale="92500"/>
          </a:bodyPr>
          <a:lstStyle/>
          <a:p>
            <a:pPr marL="0" lvl="0" indent="0" algn="ctr" rtl="0">
              <a:spcBef>
                <a:spcPts val="0"/>
              </a:spcBef>
              <a:spcAft>
                <a:spcPts val="0"/>
              </a:spcAft>
              <a:buNone/>
            </a:pPr>
            <a:r>
              <a:rPr lang="en-US" sz="2200" b="1">
                <a:solidFill>
                  <a:srgbClr val="E7EFF4"/>
                </a:solidFill>
                <a:latin typeface="Calibri"/>
                <a:ea typeface="Calibri"/>
                <a:cs typeface="Calibri"/>
                <a:sym typeface="Calibri"/>
              </a:rPr>
              <a:t>AI Project Management Best Practices</a:t>
            </a:r>
            <a:endParaRPr sz="2200" b="1">
              <a:solidFill>
                <a:srgbClr val="E7EFF4"/>
              </a:solidFill>
              <a:latin typeface="Calibri"/>
              <a:ea typeface="Calibri"/>
              <a:cs typeface="Calibri"/>
              <a:sym typeface="Calibri"/>
            </a:endParaRPr>
          </a:p>
        </p:txBody>
      </p:sp>
      <p:sp>
        <p:nvSpPr>
          <p:cNvPr id="875" name="Google Shape;875;p125"/>
          <p:cNvSpPr txBox="1"/>
          <p:nvPr/>
        </p:nvSpPr>
        <p:spPr>
          <a:xfrm>
            <a:off x="2264275" y="2729200"/>
            <a:ext cx="4492800" cy="1182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751"/>
              </a:spcBef>
              <a:spcAft>
                <a:spcPts val="0"/>
              </a:spcAft>
              <a:buNone/>
            </a:pPr>
            <a:r>
              <a:rPr lang="en-US" sz="3600" b="1" i="1">
                <a:solidFill>
                  <a:srgbClr val="CC0000"/>
                </a:solidFill>
                <a:latin typeface="Calibri"/>
                <a:ea typeface="Calibri"/>
                <a:cs typeface="Calibri"/>
                <a:sym typeface="Calibri"/>
              </a:rPr>
              <a:t>It’s about People &amp; Process</a:t>
            </a:r>
            <a:endParaRPr sz="3600" i="1">
              <a:solidFill>
                <a:srgbClr val="CC0000"/>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26"/>
          <p:cNvSpPr txBox="1">
            <a:spLocks noGrp="1"/>
          </p:cNvSpPr>
          <p:nvPr>
            <p:ph type="body" idx="1"/>
          </p:nvPr>
        </p:nvSpPr>
        <p:spPr>
          <a:xfrm>
            <a:off x="439744" y="1198600"/>
            <a:ext cx="3944400" cy="3138300"/>
          </a:xfrm>
          <a:prstGeom prst="rect">
            <a:avLst/>
          </a:prstGeom>
        </p:spPr>
        <p:txBody>
          <a:bodyPr spcFirstLastPara="1" wrap="square" lIns="91425" tIns="45700" rIns="91425" bIns="45700" anchor="t" anchorCtr="0">
            <a:noAutofit/>
          </a:bodyPr>
          <a:lstStyle/>
          <a:p>
            <a:pPr marL="0" marR="0" lvl="0" indent="0" algn="ctr" rtl="0">
              <a:lnSpc>
                <a:spcPct val="90000"/>
              </a:lnSpc>
              <a:spcBef>
                <a:spcPts val="751"/>
              </a:spcBef>
              <a:spcAft>
                <a:spcPts val="0"/>
              </a:spcAft>
              <a:buNone/>
            </a:pPr>
            <a:r>
              <a:rPr lang="en-US" sz="4500" i="1">
                <a:latin typeface="Lato"/>
                <a:ea typeface="Lato"/>
                <a:cs typeface="Lato"/>
                <a:sym typeface="Lato"/>
              </a:rPr>
              <a:t>Think Big. Start Small. Iterate Often. </a:t>
            </a:r>
            <a:endParaRPr sz="4500" i="1">
              <a:latin typeface="Lato"/>
              <a:ea typeface="Lato"/>
              <a:cs typeface="Lato"/>
              <a:sym typeface="Lato"/>
            </a:endParaRPr>
          </a:p>
        </p:txBody>
      </p:sp>
      <p:pic>
        <p:nvPicPr>
          <p:cNvPr id="881" name="Google Shape;881;p126"/>
          <p:cNvPicPr preferRelativeResize="0"/>
          <p:nvPr/>
        </p:nvPicPr>
        <p:blipFill>
          <a:blip r:embed="rId3">
            <a:alphaModFix/>
          </a:blip>
          <a:stretch>
            <a:fillRect/>
          </a:stretch>
        </p:blipFill>
        <p:spPr>
          <a:xfrm>
            <a:off x="4141575" y="532575"/>
            <a:ext cx="4950350" cy="3610699"/>
          </a:xfrm>
          <a:prstGeom prst="rect">
            <a:avLst/>
          </a:prstGeom>
          <a:noFill/>
          <a:ln>
            <a:noFill/>
          </a:ln>
          <a:effectLst>
            <a:outerShdw blurRad="57150" dist="19050" dir="5400000" algn="bl" rotWithShape="0">
              <a:srgbClr val="000000">
                <a:alpha val="50000"/>
              </a:srgbClr>
            </a:outerShdw>
          </a:effectLst>
        </p:spPr>
      </p:pic>
      <p:sp>
        <p:nvSpPr>
          <p:cNvPr id="882" name="Google Shape;882;p126"/>
          <p:cNvSpPr txBox="1"/>
          <p:nvPr/>
        </p:nvSpPr>
        <p:spPr>
          <a:xfrm>
            <a:off x="0" y="327150"/>
            <a:ext cx="4376100" cy="571500"/>
          </a:xfrm>
          <a:prstGeom prst="rect">
            <a:avLst/>
          </a:prstGeom>
          <a:gradFill>
            <a:gsLst>
              <a:gs pos="0">
                <a:srgbClr val="51AB2A"/>
              </a:gs>
              <a:gs pos="100000">
                <a:srgbClr val="203E13"/>
              </a:gs>
            </a:gsLst>
            <a:lin ang="5400012" scaled="0"/>
          </a:gradFill>
          <a:ln>
            <a:noFill/>
          </a:ln>
          <a:effectLst>
            <a:outerShdw blurRad="57150" dist="19050" dir="5400000" algn="bl" rotWithShape="0">
              <a:srgbClr val="000000">
                <a:alpha val="50000"/>
              </a:srgbClr>
            </a:outerShdw>
          </a:effectLst>
        </p:spPr>
        <p:txBody>
          <a:bodyPr spcFirstLastPara="1" wrap="square" lIns="45725" tIns="22850" rIns="45725" bIns="22850" anchor="ctr" anchorCtr="0">
            <a:normAutofit/>
          </a:bodyPr>
          <a:lstStyle/>
          <a:p>
            <a:pPr marL="0" lvl="0" indent="0" algn="ctr" rtl="0">
              <a:spcBef>
                <a:spcPts val="0"/>
              </a:spcBef>
              <a:spcAft>
                <a:spcPts val="0"/>
              </a:spcAft>
              <a:buNone/>
            </a:pPr>
            <a:r>
              <a:rPr lang="en-US" sz="2200" b="1">
                <a:solidFill>
                  <a:srgbClr val="E7EFF4"/>
                </a:solidFill>
                <a:latin typeface="Calibri"/>
                <a:ea typeface="Calibri"/>
                <a:cs typeface="Calibri"/>
                <a:sym typeface="Calibri"/>
              </a:rPr>
              <a:t>CPMAI Methodology</a:t>
            </a:r>
            <a:endParaRPr sz="2200" b="1">
              <a:solidFill>
                <a:srgbClr val="E7EFF4"/>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27"/>
          <p:cNvSpPr txBox="1">
            <a:spLocks noGrp="1"/>
          </p:cNvSpPr>
          <p:nvPr>
            <p:ph type="body" idx="1"/>
          </p:nvPr>
        </p:nvSpPr>
        <p:spPr>
          <a:xfrm>
            <a:off x="439738" y="1198606"/>
            <a:ext cx="8247000" cy="3138300"/>
          </a:xfrm>
          <a:prstGeom prst="rect">
            <a:avLst/>
          </a:prstGeom>
        </p:spPr>
        <p:txBody>
          <a:bodyPr spcFirstLastPara="1" wrap="square" lIns="91425" tIns="45700" rIns="91425" bIns="45700" anchor="t" anchorCtr="0">
            <a:noAutofit/>
          </a:bodyPr>
          <a:lstStyle/>
          <a:p>
            <a:pPr marL="457200" lvl="0" indent="-355600" algn="l" rtl="0">
              <a:spcBef>
                <a:spcPts val="751"/>
              </a:spcBef>
              <a:spcAft>
                <a:spcPts val="0"/>
              </a:spcAft>
              <a:buSzPts val="2000"/>
              <a:buChar char="●"/>
            </a:pPr>
            <a:r>
              <a:rPr lang="en-US"/>
              <a:t>AI Projects are Data Projects</a:t>
            </a:r>
            <a:endParaRPr/>
          </a:p>
          <a:p>
            <a:pPr marL="914400" lvl="1" indent="-342900" algn="l" rtl="0">
              <a:spcBef>
                <a:spcPts val="0"/>
              </a:spcBef>
              <a:spcAft>
                <a:spcPts val="0"/>
              </a:spcAft>
              <a:buSzPts val="1800"/>
              <a:buChar char="○"/>
            </a:pPr>
            <a:r>
              <a:rPr lang="en-US" b="0"/>
              <a:t>Fortunately, we have an approach to successfully run data projects, even complicated AI projects</a:t>
            </a:r>
            <a:endParaRPr b="0"/>
          </a:p>
          <a:p>
            <a:pPr marL="457200" lvl="0" indent="-355600" algn="l" rtl="0">
              <a:spcBef>
                <a:spcPts val="0"/>
              </a:spcBef>
              <a:spcAft>
                <a:spcPts val="0"/>
              </a:spcAft>
              <a:buSzPts val="2000"/>
              <a:buChar char="●"/>
            </a:pPr>
            <a:r>
              <a:rPr lang="en-US"/>
              <a:t>Cognitive Project Management for AI (CPMAI) Methodology</a:t>
            </a:r>
            <a:endParaRPr/>
          </a:p>
          <a:p>
            <a:pPr marL="914400" lvl="1" indent="-342900" algn="l" rtl="0">
              <a:spcBef>
                <a:spcPts val="0"/>
              </a:spcBef>
              <a:spcAft>
                <a:spcPts val="0"/>
              </a:spcAft>
              <a:buSzPts val="1800"/>
              <a:buChar char="○"/>
            </a:pPr>
            <a:r>
              <a:rPr lang="en-US" b="0"/>
              <a:t>Extends the well-known CRISP-DM methodology that was first released in 1999 with AI specific processes and tasks</a:t>
            </a:r>
            <a:endParaRPr b="0"/>
          </a:p>
          <a:p>
            <a:pPr marL="914400" lvl="1" indent="-342900" algn="l" rtl="0">
              <a:spcBef>
                <a:spcPts val="0"/>
              </a:spcBef>
              <a:spcAft>
                <a:spcPts val="0"/>
              </a:spcAft>
              <a:buSzPts val="1800"/>
              <a:buChar char="○"/>
            </a:pPr>
            <a:r>
              <a:rPr lang="en-US" b="0"/>
              <a:t>Focuses on highly iterative, data-centric phases</a:t>
            </a:r>
            <a:endParaRPr b="0"/>
          </a:p>
          <a:p>
            <a:pPr marL="914400" lvl="1" indent="-342900" algn="l" rtl="0">
              <a:spcBef>
                <a:spcPts val="0"/>
              </a:spcBef>
              <a:spcAft>
                <a:spcPts val="0"/>
              </a:spcAft>
              <a:buSzPts val="1800"/>
              <a:buChar char="○"/>
            </a:pPr>
            <a:r>
              <a:rPr lang="en-US" b="0"/>
              <a:t>Driven by business understanding, shaped by data understanding</a:t>
            </a:r>
            <a:endParaRPr b="0"/>
          </a:p>
          <a:p>
            <a:pPr marL="914400" lvl="1" indent="-342900" algn="l" rtl="0">
              <a:spcBef>
                <a:spcPts val="0"/>
              </a:spcBef>
              <a:spcAft>
                <a:spcPts val="0"/>
              </a:spcAft>
              <a:buSzPts val="1800"/>
              <a:buChar char="○"/>
            </a:pPr>
            <a:r>
              <a:rPr lang="en-US" b="0"/>
              <a:t>Focused on </a:t>
            </a:r>
            <a:r>
              <a:rPr lang="en-US" b="0" i="1"/>
              <a:t>quick</a:t>
            </a:r>
            <a:r>
              <a:rPr lang="en-US" b="0"/>
              <a:t>, r</a:t>
            </a:r>
            <a:r>
              <a:rPr lang="en-US" b="0" i="1"/>
              <a:t>eal-world pilots</a:t>
            </a:r>
            <a:r>
              <a:rPr lang="en-US" b="0"/>
              <a:t> in production, not proofs-of-concept</a:t>
            </a:r>
            <a:endParaRPr b="0"/>
          </a:p>
          <a:p>
            <a:pPr marL="0" lvl="0" indent="0" algn="l" rtl="0">
              <a:spcBef>
                <a:spcPts val="751"/>
              </a:spcBef>
              <a:spcAft>
                <a:spcPts val="0"/>
              </a:spcAft>
              <a:buNone/>
            </a:pPr>
            <a:r>
              <a:rPr lang="en-US" sz="2200" i="1"/>
              <a:t>Vendor-neutral best-practice for running and managing AI Projects</a:t>
            </a:r>
            <a:endParaRPr sz="2200" i="1"/>
          </a:p>
        </p:txBody>
      </p:sp>
      <p:sp>
        <p:nvSpPr>
          <p:cNvPr id="888" name="Google Shape;888;p127"/>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Think Big. Start Small. Iterate Often. A Recipe for Success.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28"/>
          <p:cNvSpPr txBox="1">
            <a:spLocks noGrp="1"/>
          </p:cNvSpPr>
          <p:nvPr>
            <p:ph type="body" idx="1"/>
          </p:nvPr>
        </p:nvSpPr>
        <p:spPr>
          <a:xfrm>
            <a:off x="439745" y="1053463"/>
            <a:ext cx="5122800" cy="3138300"/>
          </a:xfrm>
          <a:prstGeom prst="rect">
            <a:avLst/>
          </a:prstGeom>
        </p:spPr>
        <p:txBody>
          <a:bodyPr spcFirstLastPara="1" wrap="square" lIns="91425" tIns="45700" rIns="91425" bIns="45700" anchor="t" anchorCtr="0">
            <a:noAutofit/>
          </a:bodyPr>
          <a:lstStyle/>
          <a:p>
            <a:pPr marL="0" lvl="0" indent="0" algn="l" rtl="0">
              <a:spcBef>
                <a:spcPts val="751"/>
              </a:spcBef>
              <a:spcAft>
                <a:spcPts val="0"/>
              </a:spcAft>
              <a:buNone/>
            </a:pPr>
            <a:r>
              <a:rPr lang="en-US" sz="1500" b="0"/>
              <a:t>CPMAI Methodology provides an AI project approach focused on AI project success following six AI project cycle phases:  </a:t>
            </a:r>
            <a:endParaRPr sz="1500" b="0"/>
          </a:p>
          <a:p>
            <a:pPr marL="457200" lvl="0" indent="-323850" algn="l" rtl="0">
              <a:spcBef>
                <a:spcPts val="751"/>
              </a:spcBef>
              <a:spcAft>
                <a:spcPts val="0"/>
              </a:spcAft>
              <a:buClr>
                <a:schemeClr val="dk1"/>
              </a:buClr>
              <a:buSzPts val="1500"/>
              <a:buChar char="★"/>
            </a:pPr>
            <a:r>
              <a:rPr lang="en-US" sz="1500"/>
              <a:t>CPMAI Phase I: Business Understanding</a:t>
            </a:r>
            <a:endParaRPr sz="1500"/>
          </a:p>
          <a:p>
            <a:pPr marL="914400" lvl="1" indent="-323850" algn="l" rtl="0">
              <a:spcBef>
                <a:spcPts val="0"/>
              </a:spcBef>
              <a:spcAft>
                <a:spcPts val="0"/>
              </a:spcAft>
              <a:buSzPts val="1500"/>
              <a:buChar char="○"/>
            </a:pPr>
            <a:r>
              <a:rPr lang="en-US" sz="1500" b="0"/>
              <a:t>AI business requirements &amp; KPIs</a:t>
            </a:r>
            <a:endParaRPr sz="1500" b="0"/>
          </a:p>
          <a:p>
            <a:pPr marL="914400" lvl="1" indent="-323850" algn="l" rtl="0">
              <a:spcBef>
                <a:spcPts val="0"/>
              </a:spcBef>
              <a:spcAft>
                <a:spcPts val="0"/>
              </a:spcAft>
              <a:buSzPts val="1500"/>
              <a:buChar char="○"/>
            </a:pPr>
            <a:r>
              <a:rPr lang="en-US" sz="1500" b="0"/>
              <a:t>AI Go / No Go</a:t>
            </a:r>
            <a:endParaRPr sz="1500" b="0"/>
          </a:p>
          <a:p>
            <a:pPr marL="914400" lvl="1" indent="-323850" algn="l" rtl="0">
              <a:spcBef>
                <a:spcPts val="0"/>
              </a:spcBef>
              <a:spcAft>
                <a:spcPts val="0"/>
              </a:spcAft>
              <a:buSzPts val="1500"/>
              <a:buChar char="○"/>
            </a:pPr>
            <a:r>
              <a:rPr lang="en-US" sz="1500" b="0"/>
              <a:t>Trustworthy AI requirements</a:t>
            </a:r>
            <a:endParaRPr sz="1500" b="0"/>
          </a:p>
          <a:p>
            <a:pPr marL="457200" lvl="0" indent="-323850" algn="l" rtl="0">
              <a:spcBef>
                <a:spcPts val="0"/>
              </a:spcBef>
              <a:spcAft>
                <a:spcPts val="0"/>
              </a:spcAft>
              <a:buClr>
                <a:schemeClr val="dk1"/>
              </a:buClr>
              <a:buSzPts val="1500"/>
              <a:buChar char="★"/>
            </a:pPr>
            <a:r>
              <a:rPr lang="en-US" sz="1500"/>
              <a:t>CPMAI Phase II: Data Understanding</a:t>
            </a:r>
            <a:endParaRPr sz="1500"/>
          </a:p>
          <a:p>
            <a:pPr marL="914400" lvl="1" indent="-323850" algn="l" rtl="0">
              <a:spcBef>
                <a:spcPts val="0"/>
              </a:spcBef>
              <a:spcAft>
                <a:spcPts val="0"/>
              </a:spcAft>
              <a:buSzPts val="1500"/>
              <a:buChar char="○"/>
            </a:pPr>
            <a:r>
              <a:rPr lang="en-US" sz="1500" b="0"/>
              <a:t>Data requirements</a:t>
            </a:r>
            <a:endParaRPr sz="1500" b="0"/>
          </a:p>
          <a:p>
            <a:pPr marL="914400" lvl="1" indent="-323850" algn="l" rtl="0">
              <a:spcBef>
                <a:spcPts val="0"/>
              </a:spcBef>
              <a:spcAft>
                <a:spcPts val="0"/>
              </a:spcAft>
              <a:buSzPts val="1500"/>
              <a:buChar char="○"/>
            </a:pPr>
            <a:r>
              <a:rPr lang="en-US" sz="1500" b="0"/>
              <a:t>Data sources</a:t>
            </a:r>
            <a:endParaRPr sz="1500" b="0"/>
          </a:p>
          <a:p>
            <a:pPr marL="914400" lvl="1" indent="-323850" algn="l" rtl="0">
              <a:spcBef>
                <a:spcPts val="0"/>
              </a:spcBef>
              <a:spcAft>
                <a:spcPts val="0"/>
              </a:spcAft>
              <a:buSzPts val="1500"/>
              <a:buChar char="○"/>
            </a:pPr>
            <a:r>
              <a:rPr lang="en-US" sz="1500" b="0"/>
              <a:t>Data Quality understanding</a:t>
            </a:r>
            <a:endParaRPr sz="1500" b="0"/>
          </a:p>
          <a:p>
            <a:pPr marL="914400" lvl="1" indent="-323850" algn="l" rtl="0">
              <a:spcBef>
                <a:spcPts val="0"/>
              </a:spcBef>
              <a:spcAft>
                <a:spcPts val="0"/>
              </a:spcAft>
              <a:buSzPts val="1500"/>
              <a:buChar char="○"/>
            </a:pPr>
            <a:r>
              <a:rPr lang="en-US" sz="1500" b="0"/>
              <a:t>Data Environment</a:t>
            </a:r>
            <a:endParaRPr sz="1500" b="0"/>
          </a:p>
          <a:p>
            <a:pPr marL="457200" lvl="0" indent="-323850" algn="l" rtl="0">
              <a:spcBef>
                <a:spcPts val="0"/>
              </a:spcBef>
              <a:spcAft>
                <a:spcPts val="0"/>
              </a:spcAft>
              <a:buClr>
                <a:schemeClr val="dk1"/>
              </a:buClr>
              <a:buSzPts val="1500"/>
              <a:buChar char="★"/>
            </a:pPr>
            <a:r>
              <a:rPr lang="en-US" sz="1500"/>
              <a:t>CPMAI Phase III: Data Preparation</a:t>
            </a:r>
            <a:endParaRPr sz="1500"/>
          </a:p>
          <a:p>
            <a:pPr marL="914400" lvl="1" indent="-323850" algn="l" rtl="0">
              <a:spcBef>
                <a:spcPts val="0"/>
              </a:spcBef>
              <a:spcAft>
                <a:spcPts val="0"/>
              </a:spcAft>
              <a:buSzPts val="1500"/>
              <a:buChar char="○"/>
            </a:pPr>
            <a:r>
              <a:rPr lang="en-US" sz="1500" b="0"/>
              <a:t>Data collection and ingestion</a:t>
            </a:r>
            <a:endParaRPr sz="1500" b="0"/>
          </a:p>
          <a:p>
            <a:pPr marL="914400" lvl="1" indent="-323850" algn="l" rtl="0">
              <a:spcBef>
                <a:spcPts val="0"/>
              </a:spcBef>
              <a:spcAft>
                <a:spcPts val="0"/>
              </a:spcAft>
              <a:buSzPts val="1500"/>
              <a:buChar char="○"/>
            </a:pPr>
            <a:r>
              <a:rPr lang="en-US" sz="1500" b="0"/>
              <a:t>Data Cleaning &amp; preparation</a:t>
            </a:r>
            <a:endParaRPr sz="1500" b="0"/>
          </a:p>
          <a:p>
            <a:pPr marL="914400" lvl="1" indent="-323850" algn="l" rtl="0">
              <a:spcBef>
                <a:spcPts val="0"/>
              </a:spcBef>
              <a:spcAft>
                <a:spcPts val="0"/>
              </a:spcAft>
              <a:buSzPts val="1500"/>
              <a:buChar char="○"/>
            </a:pPr>
            <a:r>
              <a:rPr lang="en-US" sz="1500" b="0"/>
              <a:t>Data labeling &amp; annotation</a:t>
            </a:r>
            <a:endParaRPr sz="1500" b="0"/>
          </a:p>
          <a:p>
            <a:pPr marL="0" lvl="0" indent="0" algn="l" rtl="0">
              <a:spcBef>
                <a:spcPts val="751"/>
              </a:spcBef>
              <a:spcAft>
                <a:spcPts val="0"/>
              </a:spcAft>
              <a:buClr>
                <a:schemeClr val="dk1"/>
              </a:buClr>
              <a:buSzPts val="1100"/>
              <a:buFont typeface="Arial"/>
              <a:buNone/>
            </a:pPr>
            <a:endParaRPr b="0"/>
          </a:p>
          <a:p>
            <a:pPr marL="0" lvl="0" indent="0" algn="l" rtl="0">
              <a:spcBef>
                <a:spcPts val="751"/>
              </a:spcBef>
              <a:spcAft>
                <a:spcPts val="0"/>
              </a:spcAft>
              <a:buNone/>
            </a:pPr>
            <a:endParaRPr b="0"/>
          </a:p>
        </p:txBody>
      </p:sp>
      <p:sp>
        <p:nvSpPr>
          <p:cNvPr id="894" name="Google Shape;894;p128"/>
          <p:cNvSpPr txBox="1">
            <a:spLocks noGrp="1"/>
          </p:cNvSpPr>
          <p:nvPr>
            <p:ph type="title"/>
          </p:nvPr>
        </p:nvSpPr>
        <p:spPr>
          <a:xfrm>
            <a:off x="439738" y="277644"/>
            <a:ext cx="8247000" cy="80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CPMAI at a Glance</a:t>
            </a:r>
            <a:endParaRPr/>
          </a:p>
        </p:txBody>
      </p:sp>
      <p:pic>
        <p:nvPicPr>
          <p:cNvPr id="895" name="Google Shape;895;p128"/>
          <p:cNvPicPr preferRelativeResize="0"/>
          <p:nvPr/>
        </p:nvPicPr>
        <p:blipFill>
          <a:blip r:embed="rId3">
            <a:alphaModFix/>
          </a:blip>
          <a:stretch>
            <a:fillRect/>
          </a:stretch>
        </p:blipFill>
        <p:spPr>
          <a:xfrm>
            <a:off x="4593975" y="932913"/>
            <a:ext cx="4505851" cy="33793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DIPMF THEME ">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B69526C081A64B9A8ED02D933426E6" ma:contentTypeVersion="26" ma:contentTypeDescription="Create a new document." ma:contentTypeScope="" ma:versionID="fae86e09568fcfaee96183783f29917b">
  <xsd:schema xmlns:xsd="http://www.w3.org/2001/XMLSchema" xmlns:xs="http://www.w3.org/2001/XMLSchema" xmlns:p="http://schemas.microsoft.com/office/2006/metadata/properties" xmlns:ns1="http://schemas.microsoft.com/sharepoint/v3" xmlns:ns2="0ade5efd-10ad-468d-a98d-94d94a75678d" xmlns:ns3="8a6accb2-5a2a-4c74-b163-2875b3386ce6" xmlns:ns4="http://schemas.microsoft.com/sharepoint/v4" targetNamespace="http://schemas.microsoft.com/office/2006/metadata/properties" ma:root="true" ma:fieldsID="ac41ce6ad49a2852fb79c1bd873f16d7" ns1:_="" ns2:_="" ns3:_="" ns4:_="">
    <xsd:import namespace="http://schemas.microsoft.com/sharepoint/v3"/>
    <xsd:import namespace="0ade5efd-10ad-468d-a98d-94d94a75678d"/>
    <xsd:import namespace="8a6accb2-5a2a-4c74-b163-2875b3386ce6"/>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Size" minOccurs="0"/>
                <xsd:element ref="ns2:MediaServiceObjectDetectorVersions" minOccurs="0"/>
                <xsd:element ref="ns2:Salesforce" minOccurs="0"/>
                <xsd:element ref="ns2:MediaServiceBillingMetadata" minOccurs="0"/>
                <xsd:element ref="ns2:Invoiced" minOccurs="0"/>
                <xsd:element ref="ns2:ArchiverLinkFileType" minOccurs="0"/>
                <xsd:element ref="ns4:IconOverlay" minOccurs="0"/>
                <xsd:element ref="ns1:_vti_ItemDeclaredRecord" minOccurs="0"/>
                <xsd:element ref="ns1:_vti_ItemHoldRecord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vti_ItemDeclaredRecord" ma:index="32" nillable="true" ma:displayName="Declared Record" ma:hidden="true" ma:internalName="_vti_ItemDeclaredRecord" ma:readOnly="true">
      <xsd:simpleType>
        <xsd:restriction base="dms:DateTime"/>
      </xsd:simpleType>
    </xsd:element>
    <xsd:element name="_vti_ItemHoldRecordStatus" ma:index="33" nillable="true" ma:displayName="Hold and Record Status" ma:decimals="0" ma:hidden="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ade5efd-10ad-468d-a98d-94d94a7567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dc0606b-8e5a-4aee-a68c-f4efcab0e830"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Size" ma:index="25" nillable="true" ma:displayName="Size" ma:format="Thumbnail" ma:internalName="Size">
      <xsd:simpleType>
        <xsd:restriction base="dms:Unknown"/>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Salesforce" ma:index="27" nillable="true" ma:displayName="Salesforce" ma:default="1" ma:format="Dropdown" ma:internalName="Salesforce">
      <xsd:simpleType>
        <xsd:restriction base="dms:Boolean"/>
      </xsd:simpleType>
    </xsd:element>
    <xsd:element name="MediaServiceBillingMetadata" ma:index="28" nillable="true" ma:displayName="MediaServiceBillingMetadata" ma:hidden="true" ma:internalName="MediaServiceBillingMetadata" ma:readOnly="true">
      <xsd:simpleType>
        <xsd:restriction base="dms:Note"/>
      </xsd:simpleType>
    </xsd:element>
    <xsd:element name="Invoiced" ma:index="29" nillable="true" ma:displayName="Invoiced" ma:format="Dropdown" ma:internalName="Invoiced">
      <xsd:simpleType>
        <xsd:restriction base="dms:Text">
          <xsd:maxLength value="255"/>
        </xsd:restriction>
      </xsd:simpleType>
    </xsd:element>
    <xsd:element name="ArchiverLinkFileType" ma:index="30" nillable="true" ma:displayName="ArchiverLinkFileType" ma:hidden="true" ma:internalName="ArchiverLinkFileTyp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6accb2-5a2a-4c74-b163-2875b3386ce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cb6d81b-2f03-4628-bfa7-0ba50e774216}" ma:internalName="TaxCatchAll" ma:showField="CatchAllData" ma:web="8a6accb2-5a2a-4c74-b163-2875b3386ce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3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alesforce xmlns="0ade5efd-10ad-468d-a98d-94d94a75678d">true</Salesforce>
    <Size xmlns="0ade5efd-10ad-468d-a98d-94d94a75678d" xsi:nil="true"/>
    <lcf76f155ced4ddcb4097134ff3c332f xmlns="0ade5efd-10ad-468d-a98d-94d94a75678d">
      <Terms xmlns="http://schemas.microsoft.com/office/infopath/2007/PartnerControls"/>
    </lcf76f155ced4ddcb4097134ff3c332f>
    <TaxCatchAll xmlns="8a6accb2-5a2a-4c74-b163-2875b3386ce6" xsi:nil="true"/>
    <Invoiced xmlns="0ade5efd-10ad-468d-a98d-94d94a75678d" xsi:nil="true"/>
    <ArchiverLinkFileType xmlns="0ade5efd-10ad-468d-a98d-94d94a75678d" xsi:nil="true"/>
    <IconOverlay xmlns="http://schemas.microsoft.com/sharepoint/v4" xsi:nil="true"/>
  </documentManagement>
</p:properties>
</file>

<file path=customXml/itemProps1.xml><?xml version="1.0" encoding="utf-8"?>
<ds:datastoreItem xmlns:ds="http://schemas.openxmlformats.org/officeDocument/2006/customXml" ds:itemID="{DC7E24E2-F870-4BC4-B701-47001FB4A7DC}"/>
</file>

<file path=customXml/itemProps2.xml><?xml version="1.0" encoding="utf-8"?>
<ds:datastoreItem xmlns:ds="http://schemas.openxmlformats.org/officeDocument/2006/customXml" ds:itemID="{DF3C20D7-0919-4793-A249-9DD3EB216C45}">
  <ds:schemaRefs>
    <ds:schemaRef ds:uri="http://schemas.microsoft.com/sharepoint/v3/contenttype/forms"/>
  </ds:schemaRefs>
</ds:datastoreItem>
</file>

<file path=customXml/itemProps3.xml><?xml version="1.0" encoding="utf-8"?>
<ds:datastoreItem xmlns:ds="http://schemas.openxmlformats.org/officeDocument/2006/customXml" ds:itemID="{E149B3A5-AA2D-4794-8D60-0261FBD78139}">
  <ds:schemaRefs>
    <ds:schemaRef ds:uri="http://schemas.microsoft.com/office/2006/metadata/properties"/>
    <ds:schemaRef ds:uri="http://schemas.microsoft.com/office/infopath/2007/PartnerControls"/>
    <ds:schemaRef ds:uri="0ade5efd-10ad-468d-a98d-94d94a75678d"/>
    <ds:schemaRef ds:uri="8a6accb2-5a2a-4c74-b163-2875b3386ce6"/>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141</Slides>
  <Notes>141</Notes>
  <HiddenSlides>0</HiddenSlides>
  <ScaleCrop>false</ScaleCrop>
  <HeadingPairs>
    <vt:vector size="4" baseType="variant">
      <vt:variant>
        <vt:lpstr>Theme</vt:lpstr>
      </vt:variant>
      <vt:variant>
        <vt:i4>1</vt:i4>
      </vt:variant>
      <vt:variant>
        <vt:lpstr>Slide Titles</vt:lpstr>
      </vt:variant>
      <vt:variant>
        <vt:i4>141</vt:i4>
      </vt:variant>
    </vt:vector>
  </HeadingPairs>
  <TitlesOfParts>
    <vt:vector size="142" baseType="lpstr">
      <vt:lpstr>DIPMF THEME </vt:lpstr>
      <vt:lpstr>PowerPoint Presentation</vt:lpstr>
      <vt:lpstr>Course Structure </vt:lpstr>
      <vt:lpstr>About the Presenters</vt:lpstr>
      <vt:lpstr>Cognitive Project Management for AI (CPMAI) Methodology</vt:lpstr>
      <vt:lpstr>PowerPoint Presentation</vt:lpstr>
      <vt:lpstr>The Dream of the Intelligent Machine</vt:lpstr>
      <vt:lpstr>What can we do with an intelligent machine?</vt:lpstr>
      <vt:lpstr>What is Human Intelligence and why does it matter when it comes to AI?</vt:lpstr>
      <vt:lpstr>What does Human Intelligence consist of?</vt:lpstr>
      <vt:lpstr>How can we make Machines Intelligent without knowing how our Brains Work?</vt:lpstr>
      <vt:lpstr>We can guess how the brain works…and we can get inspiration</vt:lpstr>
      <vt:lpstr>The Core Aspects of Intelligence</vt:lpstr>
      <vt:lpstr>Why use AI at All?</vt:lpstr>
      <vt:lpstr>Why Does AI Matter?</vt:lpstr>
      <vt:lpstr> What are common AI myths?  </vt:lpstr>
      <vt:lpstr>Busting AI Myths</vt:lpstr>
      <vt:lpstr>What are AI &amp; Cognitive Technologies Best Suited For?</vt:lpstr>
      <vt:lpstr>What are AI &amp; Cognitive Technologies not Suited for?</vt:lpstr>
      <vt:lpstr>Definitions of Artificial Intelligence</vt:lpstr>
      <vt:lpstr>The Seven Patterns of AI</vt:lpstr>
      <vt:lpstr>Automation is Not Intelligence</vt:lpstr>
      <vt:lpstr>Robotic Process Automation (RPA)</vt:lpstr>
      <vt:lpstr>Artificial General Intelligence (AGI) vs Narrow AI</vt:lpstr>
      <vt:lpstr>Augmented Intelligence</vt:lpstr>
      <vt:lpstr>Generative AI</vt:lpstr>
      <vt:lpstr>Generative AI “Hallucination”</vt:lpstr>
      <vt:lpstr>Large Language Models </vt:lpstr>
      <vt:lpstr>Transformer Models</vt:lpstr>
      <vt:lpstr>AI is Transformative &amp; Transformation is Disruptive</vt:lpstr>
      <vt:lpstr>Disruption can be Good</vt:lpstr>
      <vt:lpstr>Disruption can be Problematic</vt:lpstr>
      <vt:lpstr>Tackling Fears of AI</vt:lpstr>
      <vt:lpstr>Concerns over Artificial General Intelligence (AGI)</vt:lpstr>
      <vt:lpstr>The “Singularity”</vt:lpstr>
      <vt:lpstr>Tackling Real Concerns of AI</vt:lpstr>
      <vt:lpstr>Will AI Systems Replace Human Workers?</vt:lpstr>
      <vt:lpstr>Automation and the Amazon Paradox</vt:lpstr>
      <vt:lpstr>Team Interaction: AI Fear and Concern Fact-Checker</vt:lpstr>
      <vt:lpstr>PowerPoint Presentation</vt:lpstr>
      <vt:lpstr>The Seven Patterns of AI</vt:lpstr>
      <vt:lpstr>Conversation &amp; Human Interaction Pattern</vt:lpstr>
      <vt:lpstr>Conversation &amp; Human Interaction Pattern</vt:lpstr>
      <vt:lpstr>Chatbots &amp; Conversational Interfaces</vt:lpstr>
      <vt:lpstr>Generative AI</vt:lpstr>
      <vt:lpstr>Predictive Analytics &amp; Decision Support Pattern</vt:lpstr>
      <vt:lpstr>Predictive Analytics Examples</vt:lpstr>
      <vt:lpstr>Goal Driven Systems Pattern</vt:lpstr>
      <vt:lpstr>Goal Driven Systems Examples</vt:lpstr>
      <vt:lpstr>Autonomous Systems Pattern</vt:lpstr>
      <vt:lpstr>Autonomous Systems Pattern Examples</vt:lpstr>
      <vt:lpstr>Reminder: Automation is Not Intelligence…</vt:lpstr>
      <vt:lpstr>Patterns and Anomalies </vt:lpstr>
      <vt:lpstr>Patterns and Anomaly Detection Examples</vt:lpstr>
      <vt:lpstr>HR Applications: Candidate Matching</vt:lpstr>
      <vt:lpstr>Hyperpersonalization Pattern</vt:lpstr>
      <vt:lpstr>Hyperpersonalization Examples</vt:lpstr>
      <vt:lpstr>Recognition Pattern</vt:lpstr>
      <vt:lpstr>Recognition Pattern Examples</vt:lpstr>
      <vt:lpstr>Computer Vision</vt:lpstr>
      <vt:lpstr>Seven Patterns Quiz</vt:lpstr>
      <vt:lpstr>Real-World Applications: Virtual Assistant - Guess the pattern(s)</vt:lpstr>
      <vt:lpstr>Real-World Applications: Airport Security Assistance - Guess the pattern(s)</vt:lpstr>
      <vt:lpstr>Real-World Applications: Traffic Light Control - Guess the pattern(s)</vt:lpstr>
      <vt:lpstr>Real-World Applications: Chatbot - Guess the pattern(s)</vt:lpstr>
      <vt:lpstr>Real-World Applications: Billing Portal - Guess the pattern(s) </vt:lpstr>
      <vt:lpstr>Real-World Applications: Guess the pattern(s)</vt:lpstr>
      <vt:lpstr>Determining Business Centric ROI</vt:lpstr>
      <vt:lpstr>The Seven Patterns of AI Guide on Business-centric ROI</vt:lpstr>
      <vt:lpstr>Short time to ROI: Augmented Intelligence</vt:lpstr>
      <vt:lpstr>Short time to ROI: Conversational Systems</vt:lpstr>
      <vt:lpstr>Medium time to ROI: Predictive Analytics</vt:lpstr>
      <vt:lpstr>Longer time to ROI: Autonomous activities</vt:lpstr>
      <vt:lpstr>Team Interaction: What’s your AI Project’s ROI?</vt:lpstr>
      <vt:lpstr>PowerPoint Presentation</vt:lpstr>
      <vt:lpstr>PowerPoint Presentation</vt:lpstr>
      <vt:lpstr>PowerPoint Presentation</vt:lpstr>
      <vt:lpstr>AI is Not About Application Development: It’s about Data</vt:lpstr>
      <vt:lpstr>PowerPoint Presentation</vt:lpstr>
      <vt:lpstr>People love to fall in love with AI… until they don’t</vt:lpstr>
      <vt:lpstr>PowerPoint Presentation</vt:lpstr>
      <vt:lpstr>It’s All about the Data,  So Why are we Failing at it?</vt:lpstr>
      <vt:lpstr>80% of AI Projects are Data Engineering </vt:lpstr>
      <vt:lpstr>PowerPoint Presentation</vt:lpstr>
      <vt:lpstr>The Proof of Concept Trap</vt:lpstr>
      <vt:lpstr>PowerPoint Presentation</vt:lpstr>
      <vt:lpstr>“Move fast and break things” doesn’t really work with AI</vt:lpstr>
      <vt:lpstr>Does the real world Match your Model?</vt:lpstr>
      <vt:lpstr>PowerPoint Presentation</vt:lpstr>
      <vt:lpstr>AI Project lifecycles are continuous</vt:lpstr>
      <vt:lpstr>PowerPoint Presentation</vt:lpstr>
      <vt:lpstr>Wrong solution for your problem</vt:lpstr>
      <vt:lpstr>PowerPoint Presentation</vt:lpstr>
      <vt:lpstr>The “Uncanny Valley”</vt:lpstr>
      <vt:lpstr>PowerPoint Presentation</vt:lpstr>
      <vt:lpstr>We’ve been here before</vt:lpstr>
      <vt:lpstr>PowerPoint Presentation</vt:lpstr>
      <vt:lpstr>PowerPoint Presentation</vt:lpstr>
      <vt:lpstr>Think Big. Start Small. Iterate Often. A Recipe for Success.</vt:lpstr>
      <vt:lpstr>CPMAI at a Glance</vt:lpstr>
      <vt:lpstr>CPMAI at a Glance (cont’d)</vt:lpstr>
      <vt:lpstr>Group Exercise Prep- Do you have an AI project?</vt:lpstr>
      <vt:lpstr>Determining AI Project Fit</vt:lpstr>
      <vt:lpstr>The AI Go/No-Go Decision</vt:lpstr>
      <vt:lpstr>Team Interaction: Should you move forward with your AI idea?</vt:lpstr>
      <vt:lpstr>PowerPoint Presentation</vt:lpstr>
      <vt:lpstr>For AI to have Lasting Positive Impact it Must be Done Responsibly</vt:lpstr>
      <vt:lpstr>The need for Trustworthy AI Systems</vt:lpstr>
      <vt:lpstr>Trustworthy AI Concepts: A Spectrum</vt:lpstr>
      <vt:lpstr>Ethical AI: “Right vs. Wrong”</vt:lpstr>
      <vt:lpstr>Why are Societal Ethics Important for AI systems?</vt:lpstr>
      <vt:lpstr>“Do No Harm”</vt:lpstr>
      <vt:lpstr>What is Responsible AI?</vt:lpstr>
      <vt:lpstr>Responsible AI Examples</vt:lpstr>
      <vt:lpstr>AI System Safety &amp; Reliability</vt:lpstr>
      <vt:lpstr>Keeping AI Systems Secure</vt:lpstr>
      <vt:lpstr>What is AI System Transparency?</vt:lpstr>
      <vt:lpstr>What can go wrong with no AI system transparency?</vt:lpstr>
      <vt:lpstr>Conflicting Definitions of Transparency</vt:lpstr>
      <vt:lpstr>Visibility into Data</vt:lpstr>
      <vt:lpstr>Visibility into System Design and Methods</vt:lpstr>
      <vt:lpstr>AI System Disclosure</vt:lpstr>
      <vt:lpstr>AI System Consent</vt:lpstr>
      <vt:lpstr>Consent Questions to Address</vt:lpstr>
      <vt:lpstr>Informational Bias Measurement</vt:lpstr>
      <vt:lpstr>Measuring Bias</vt:lpstr>
      <vt:lpstr>What is AI Governance?</vt:lpstr>
      <vt:lpstr>Creating an AI Audit Trail</vt:lpstr>
      <vt:lpstr>Appealing and Contesting AI Systems</vt:lpstr>
      <vt:lpstr>Appealing and Contesting Questions to Address</vt:lpstr>
      <vt:lpstr>AI System Monitoring &amp; Testing</vt:lpstr>
      <vt:lpstr>Interpretable AI vs. Explainable AI</vt:lpstr>
      <vt:lpstr>Making AI Understandable</vt:lpstr>
      <vt:lpstr>What is a “black box” with AI?</vt:lpstr>
      <vt:lpstr>Resolving issues of Ethical &amp; Trustworthy AI</vt:lpstr>
      <vt:lpstr>Keep Humans in the Loop</vt:lpstr>
      <vt:lpstr>Development or Adopt a Trustworthy AI Framework</vt:lpstr>
      <vt:lpstr>Prioritize Fairness and Dignity</vt:lpstr>
      <vt:lpstr>Team Interaction: Identifying Trustworthiness Gaps in AI Systems</vt:lpstr>
      <vt:lpstr>AI Masterclass: Check for Understanding</vt:lpstr>
      <vt:lpstr>Questions &amp; Lessons Learned</vt:lpstr>
      <vt:lpstr>Stay Connected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2025-01-08T10:43:09Z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0x0101005FB69526C081A64B9A8ED02D933426E6</vt:lpwstr>
  </property>
  <property fmtid="{D5CDD505-2E9C-101B-9397-08002B2CF9AE}" pid="3" name="MSIP_Label_2bbab825-a111-45e4-86a1-18cee0005896_Enabled">
    <vt:lpwstr>true</vt:lpwstr>
  </property>
  <property fmtid="{D5CDD505-2E9C-101B-9397-08002B2CF9AE}" pid="4" name="MSIP_Label_2bbab825-a111-45e4-86a1-18cee0005896_SetDate">
    <vt:lpwstr>2025-01-08T10:43:06Z</vt:lpwstr>
  </property>
  <property fmtid="{D5CDD505-2E9C-101B-9397-08002B2CF9AE}" pid="5" name="MSIP_Label_2bbab825-a111-45e4-86a1-18cee0005896_Method">
    <vt:lpwstr>Standard</vt:lpwstr>
  </property>
  <property fmtid="{D5CDD505-2E9C-101B-9397-08002B2CF9AE}" pid="6" name="MSIP_Label_2bbab825-a111-45e4-86a1-18cee0005896_Name">
    <vt:lpwstr>2bbab825-a111-45e4-86a1-18cee0005896</vt:lpwstr>
  </property>
  <property fmtid="{D5CDD505-2E9C-101B-9397-08002B2CF9AE}" pid="7" name="MSIP_Label_2bbab825-a111-45e4-86a1-18cee0005896_SiteId">
    <vt:lpwstr>2567d566-604c-408a-8a60-55d0dc9d9d6b</vt:lpwstr>
  </property>
  <property fmtid="{D5CDD505-2E9C-101B-9397-08002B2CF9AE}" pid="8" name="MSIP_Label_2bbab825-a111-45e4-86a1-18cee0005896_ActionId">
    <vt:lpwstr>0c1f89bf-44a8-4103-a793-51d3ffab7d32</vt:lpwstr>
  </property>
  <property fmtid="{D5CDD505-2E9C-101B-9397-08002B2CF9AE}" pid="9" name="MSIP_Label_2bbab825-a111-45e4-86a1-18cee0005896_ContentBits">
    <vt:lpwstr>2</vt:lpwstr>
  </property>
  <property fmtid="{D5CDD505-2E9C-101B-9397-08002B2CF9AE}" pid="10" name="ClassificationContentMarkingFooterLocations">
    <vt:lpwstr>DIPMF THEME :3</vt:lpwstr>
  </property>
  <property fmtid="{D5CDD505-2E9C-101B-9397-08002B2CF9AE}" pid="11" name="ClassificationContentMarkingFooterText">
    <vt:lpwstr>Information Classification: General</vt:lpwstr>
  </property>
  <property fmtid="{D5CDD505-2E9C-101B-9397-08002B2CF9AE}" pid="12" name="MediaServiceImageTags">
    <vt:lpwstr/>
  </property>
</Properties>
</file>